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9" r:id="rId23"/>
    <p:sldId id="294" r:id="rId24"/>
    <p:sldId id="283" r:id="rId25"/>
    <p:sldId id="285" r:id="rId26"/>
    <p:sldId id="286" r:id="rId27"/>
    <p:sldId id="296" r:id="rId28"/>
    <p:sldId id="284" r:id="rId29"/>
    <p:sldId id="278" r:id="rId30"/>
    <p:sldId id="301" r:id="rId31"/>
    <p:sldId id="297" r:id="rId32"/>
    <p:sldId id="299" r:id="rId33"/>
    <p:sldId id="303" r:id="rId34"/>
    <p:sldId id="304" r:id="rId35"/>
    <p:sldId id="305" r:id="rId36"/>
    <p:sldId id="307" r:id="rId37"/>
    <p:sldId id="308" r:id="rId38"/>
    <p:sldId id="309" r:id="rId39"/>
    <p:sldId id="310" r:id="rId40"/>
    <p:sldId id="311" r:id="rId41"/>
    <p:sldId id="295" r:id="rId42"/>
    <p:sldId id="313" r:id="rId43"/>
    <p:sldId id="324" r:id="rId44"/>
    <p:sldId id="325" r:id="rId45"/>
    <p:sldId id="326" r:id="rId46"/>
    <p:sldId id="312" r:id="rId47"/>
    <p:sldId id="290" r:id="rId48"/>
    <p:sldId id="291" r:id="rId49"/>
    <p:sldId id="292" r:id="rId50"/>
    <p:sldId id="293" r:id="rId51"/>
    <p:sldId id="314" r:id="rId52"/>
    <p:sldId id="315" r:id="rId53"/>
    <p:sldId id="316" r:id="rId54"/>
    <p:sldId id="320" r:id="rId55"/>
    <p:sldId id="317" r:id="rId56"/>
    <p:sldId id="318" r:id="rId57"/>
    <p:sldId id="319" r:id="rId58"/>
    <p:sldId id="321" r:id="rId59"/>
    <p:sldId id="322" r:id="rId60"/>
    <p:sldId id="328" r:id="rId61"/>
    <p:sldId id="289" r:id="rId62"/>
    <p:sldId id="327" r:id="rId63"/>
    <p:sldId id="331" r:id="rId64"/>
    <p:sldId id="329" r:id="rId65"/>
    <p:sldId id="332" r:id="rId66"/>
    <p:sldId id="330" r:id="rId67"/>
    <p:sldId id="333" r:id="rId68"/>
    <p:sldId id="337" r:id="rId69"/>
    <p:sldId id="336" r:id="rId7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9" autoAdjust="0"/>
    <p:restoredTop sz="94718"/>
  </p:normalViewPr>
  <p:slideViewPr>
    <p:cSldViewPr snapToGrid="0">
      <p:cViewPr varScale="1">
        <p:scale>
          <a:sx n="88" d="100"/>
          <a:sy n="88" d="100"/>
        </p:scale>
        <p:origin x="2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anhiggins:Dropbox:CEQ:CEQ_countries:Paraguay:1.%20WORKBOOKS:for%20paper:CEQ_Paraguay_Figs_JULY%202%202013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Dropbox\Conferences\Paraguay_2015\standard%20indicators%20for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Applications%20&amp;%20Submissions\Conference%20info\Santiago\figures%20for%20ppt\for%20ppt%20CEQ_Paraguay_Figs_DEC%2024%202012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632066178063"/>
          <c:y val="0.0230337667334491"/>
          <c:w val="0.78639171656338"/>
          <c:h val="0.8410365680641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8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5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9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9BBB59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CCC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19"/>
              <c:layout>
                <c:manualLayout>
                  <c:x val="-0.0106474578876399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0.0467834722414084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0.0159716060337178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TABLES'!$C$63:$C$74</c:f>
              <c:strCache>
                <c:ptCount val="12"/>
                <c:pt idx="0">
                  <c:v>Tertiary School</c:v>
                </c:pt>
                <c:pt idx="1">
                  <c:v>Market Income</c:v>
                </c:pt>
                <c:pt idx="2">
                  <c:v>Health / IPS</c:v>
                </c:pt>
                <c:pt idx="3">
                  <c:v>Total Health</c:v>
                </c:pt>
                <c:pt idx="4">
                  <c:v>Social Spending</c:v>
                </c:pt>
                <c:pt idx="5">
                  <c:v>Total Education</c:v>
                </c:pt>
                <c:pt idx="6">
                  <c:v>Secondary School</c:v>
                </c:pt>
                <c:pt idx="7">
                  <c:v>Social Tariff for Electric Energy</c:v>
                </c:pt>
                <c:pt idx="8">
                  <c:v>Primary School</c:v>
                </c:pt>
                <c:pt idx="9">
                  <c:v>Free Health Care</c:v>
                </c:pt>
                <c:pt idx="10">
                  <c:v>Tekopora</c:v>
                </c:pt>
                <c:pt idx="11">
                  <c:v>Other Transfers</c:v>
                </c:pt>
              </c:strCache>
            </c:strRef>
          </c:cat>
          <c:val>
            <c:numRef>
              <c:f>'DATA TABLES'!$D$63:$D$74</c:f>
              <c:numCache>
                <c:formatCode>0.00</c:formatCode>
                <c:ptCount val="12"/>
                <c:pt idx="0">
                  <c:v>0.550347021636697</c:v>
                </c:pt>
                <c:pt idx="1">
                  <c:v>0.500123895047928</c:v>
                </c:pt>
                <c:pt idx="2">
                  <c:v>0.391021438709122</c:v>
                </c:pt>
                <c:pt idx="3">
                  <c:v>0.199585863116572</c:v>
                </c:pt>
                <c:pt idx="4">
                  <c:v>0.139856648442687</c:v>
                </c:pt>
                <c:pt idx="5">
                  <c:v>0.119992034566813</c:v>
                </c:pt>
                <c:pt idx="6">
                  <c:v>0.0929367070724784</c:v>
                </c:pt>
                <c:pt idx="7">
                  <c:v>-0.111851945099441</c:v>
                </c:pt>
                <c:pt idx="8">
                  <c:v>-0.113730722272553</c:v>
                </c:pt>
                <c:pt idx="9">
                  <c:v>-0.127097797203467</c:v>
                </c:pt>
                <c:pt idx="10">
                  <c:v>-0.472760033332019</c:v>
                </c:pt>
                <c:pt idx="11">
                  <c:v>-0.536888165491907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116608"/>
        <c:axId val="-2136124864"/>
      </c:barChart>
      <c:catAx>
        <c:axId val="-213611660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alpha val="50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low"/>
        <c:crossAx val="-2136124864"/>
        <c:crosses val="autoZero"/>
        <c:auto val="1"/>
        <c:lblAlgn val="ctr"/>
        <c:lblOffset val="100"/>
        <c:noMultiLvlLbl val="0"/>
      </c:catAx>
      <c:valAx>
        <c:axId val="-2136124864"/>
        <c:scaling>
          <c:orientation val="minMax"/>
          <c:max val="0.8"/>
          <c:min val="-0.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 Coefficient with respect to Market Income</a:t>
                </a:r>
              </a:p>
            </c:rich>
          </c:tx>
          <c:layout>
            <c:manualLayout>
              <c:xMode val="edge"/>
              <c:yMode val="edge"/>
              <c:x val="0.374183149466565"/>
              <c:y val="0.95076264588365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-213611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206036745407"/>
          <c:y val="0.0972222222222222"/>
          <c:w val="0.811589702927137"/>
          <c:h val="0.66459025955089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Benchmark case, $2.5 PPP/day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Sheet1!$B$2:$E$2</c:f>
              <c:strCache>
                <c:ptCount val="4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0.146</c:v>
                </c:pt>
                <c:pt idx="1">
                  <c:v>0.149</c:v>
                </c:pt>
                <c:pt idx="2">
                  <c:v>0.144</c:v>
                </c:pt>
                <c:pt idx="3">
                  <c:v>0.162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Benchmark case, $4 PPP/day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Sheet1!$B$2:$E$2</c:f>
              <c:strCache>
                <c:ptCount val="4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0.272</c:v>
                </c:pt>
                <c:pt idx="1">
                  <c:v>0.283</c:v>
                </c:pt>
                <c:pt idx="2">
                  <c:v>0.28</c:v>
                </c:pt>
                <c:pt idx="3">
                  <c:v>0.301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Sensitivity analysis, $2.5 PPP/day</c:v>
                </c:pt>
              </c:strCache>
            </c:strRef>
          </c:tx>
          <c:spPr>
            <a:ln w="571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Sheet1!$B$2:$E$2</c:f>
              <c:strCache>
                <c:ptCount val="4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0.15</c:v>
                </c:pt>
                <c:pt idx="1">
                  <c:v>0.153</c:v>
                </c:pt>
                <c:pt idx="2">
                  <c:v>0.144</c:v>
                </c:pt>
                <c:pt idx="3">
                  <c:v>0.162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Sensitivity analysis, $4 PPP/day</c:v>
                </c:pt>
              </c:strCache>
            </c:strRef>
          </c:tx>
          <c:spPr>
            <a:ln w="571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Sheet1!$B$2:$E$2</c:f>
              <c:strCache>
                <c:ptCount val="4"/>
                <c:pt idx="0">
                  <c:v>Market Income</c:v>
                </c:pt>
                <c:pt idx="1">
                  <c:v>Net Market Income</c:v>
                </c:pt>
                <c:pt idx="2">
                  <c:v>Disposable Income</c:v>
                </c:pt>
                <c:pt idx="3">
                  <c:v>Post-fiscal Income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0.28</c:v>
                </c:pt>
                <c:pt idx="1">
                  <c:v>0.291</c:v>
                </c:pt>
                <c:pt idx="2">
                  <c:v>0.28</c:v>
                </c:pt>
                <c:pt idx="3">
                  <c:v>0.301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2928160"/>
        <c:axId val="2123917312"/>
      </c:lineChart>
      <c:catAx>
        <c:axId val="-21029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123917312"/>
        <c:crosses val="autoZero"/>
        <c:auto val="1"/>
        <c:lblAlgn val="ctr"/>
        <c:lblOffset val="100"/>
        <c:noMultiLvlLbl val="0"/>
      </c:catAx>
      <c:valAx>
        <c:axId val="2123917312"/>
        <c:scaling>
          <c:orientation val="minMax"/>
          <c:max val="0.32"/>
          <c:min val="0.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210292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2936484628873"/>
          <c:y val="0.32632427613559"/>
          <c:w val="0.584149711728586"/>
          <c:h val="0.267193081738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TABLES'!$B$80</c:f>
              <c:strCache>
                <c:ptCount val="1"/>
                <c:pt idx="0">
                  <c:v>Extreme Poor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TABLES'!$A$81:$A$88</c:f>
              <c:strCache>
                <c:ptCount val="8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Guatemala</c:v>
                </c:pt>
                <c:pt idx="4">
                  <c:v>Mexico</c:v>
                </c:pt>
                <c:pt idx="5">
                  <c:v>Paraguay</c:v>
                </c:pt>
                <c:pt idx="6">
                  <c:v>Peru</c:v>
                </c:pt>
                <c:pt idx="7">
                  <c:v>Uruguay</c:v>
                </c:pt>
              </c:strCache>
            </c:strRef>
          </c:cat>
          <c:val>
            <c:numRef>
              <c:f>'DATA TABLES'!$B$81:$B$88</c:f>
              <c:numCache>
                <c:formatCode>0.0%</c:formatCode>
                <c:ptCount val="8"/>
                <c:pt idx="0">
                  <c:v>0.35860344922616</c:v>
                </c:pt>
                <c:pt idx="1">
                  <c:v>0.252082177953563</c:v>
                </c:pt>
                <c:pt idx="2">
                  <c:v>0.167901467369908</c:v>
                </c:pt>
                <c:pt idx="3">
                  <c:v>0.50821215618563</c:v>
                </c:pt>
                <c:pt idx="4">
                  <c:v>0.200880816315275</c:v>
                </c:pt>
                <c:pt idx="5">
                  <c:v>0.468399787735535</c:v>
                </c:pt>
                <c:pt idx="6">
                  <c:v>0.468518512398863</c:v>
                </c:pt>
                <c:pt idx="7">
                  <c:v>0.17757776914311</c:v>
                </c:pt>
              </c:numCache>
            </c:numRef>
          </c:val>
        </c:ser>
        <c:ser>
          <c:idx val="1"/>
          <c:order val="1"/>
          <c:tx>
            <c:strRef>
              <c:f>'DATA TABLES'!$C$80</c:f>
              <c:strCache>
                <c:ptCount val="1"/>
                <c:pt idx="0">
                  <c:v>Moderate Poor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TABLES'!$A$81:$A$88</c:f>
              <c:strCache>
                <c:ptCount val="8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Guatemala</c:v>
                </c:pt>
                <c:pt idx="4">
                  <c:v>Mexico</c:v>
                </c:pt>
                <c:pt idx="5">
                  <c:v>Paraguay</c:v>
                </c:pt>
                <c:pt idx="6">
                  <c:v>Peru</c:v>
                </c:pt>
                <c:pt idx="7">
                  <c:v>Uruguay</c:v>
                </c:pt>
              </c:strCache>
            </c:strRef>
          </c:cat>
          <c:val>
            <c:numRef>
              <c:f>'DATA TABLES'!$C$81:$C$88</c:f>
              <c:numCache>
                <c:formatCode>0.0%</c:formatCode>
                <c:ptCount val="8"/>
                <c:pt idx="0">
                  <c:v>0.114578964587177</c:v>
                </c:pt>
                <c:pt idx="1">
                  <c:v>0.127996788214662</c:v>
                </c:pt>
                <c:pt idx="2">
                  <c:v>0.096771112153272</c:v>
                </c:pt>
                <c:pt idx="3">
                  <c:v>0.260976673282839</c:v>
                </c:pt>
                <c:pt idx="4">
                  <c:v>0.124583768109274</c:v>
                </c:pt>
                <c:pt idx="5">
                  <c:v>0.210156804484544</c:v>
                </c:pt>
                <c:pt idx="6">
                  <c:v>0.240323386338957</c:v>
                </c:pt>
                <c:pt idx="7">
                  <c:v>0.160211603051884</c:v>
                </c:pt>
              </c:numCache>
            </c:numRef>
          </c:val>
        </c:ser>
        <c:ser>
          <c:idx val="2"/>
          <c:order val="2"/>
          <c:tx>
            <c:strRef>
              <c:f>'DATA TABLES'!$E$80</c:f>
              <c:strCache>
                <c:ptCount val="1"/>
                <c:pt idx="0">
                  <c:v>Non-poor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TABLES'!$A$81:$A$88</c:f>
              <c:strCache>
                <c:ptCount val="8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Guatemala</c:v>
                </c:pt>
                <c:pt idx="4">
                  <c:v>Mexico</c:v>
                </c:pt>
                <c:pt idx="5">
                  <c:v>Paraguay</c:v>
                </c:pt>
                <c:pt idx="6">
                  <c:v>Peru</c:v>
                </c:pt>
                <c:pt idx="7">
                  <c:v>Uruguay</c:v>
                </c:pt>
              </c:strCache>
            </c:strRef>
          </c:cat>
          <c:val>
            <c:numRef>
              <c:f>'DATA TABLES'!$E$81:$E$88</c:f>
              <c:numCache>
                <c:formatCode>0.0%</c:formatCode>
                <c:ptCount val="8"/>
                <c:pt idx="0">
                  <c:v>0.526817586186663</c:v>
                </c:pt>
                <c:pt idx="1">
                  <c:v>0.619921033831775</c:v>
                </c:pt>
                <c:pt idx="2">
                  <c:v>0.73532742047682</c:v>
                </c:pt>
                <c:pt idx="3">
                  <c:v>0.230811170531531</c:v>
                </c:pt>
                <c:pt idx="4">
                  <c:v>0.674535415575451</c:v>
                </c:pt>
                <c:pt idx="5">
                  <c:v>0.321443407779921</c:v>
                </c:pt>
                <c:pt idx="6">
                  <c:v>0.291158101262181</c:v>
                </c:pt>
                <c:pt idx="7">
                  <c:v>0.662210627805006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03230848"/>
        <c:axId val="-2123139680"/>
      </c:barChart>
      <c:catAx>
        <c:axId val="-21032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23139680"/>
        <c:crosses val="autoZero"/>
        <c:auto val="1"/>
        <c:lblAlgn val="ctr"/>
        <c:lblOffset val="100"/>
        <c:noMultiLvlLbl val="0"/>
      </c:catAx>
      <c:valAx>
        <c:axId val="-21231396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103230848"/>
        <c:crosses val="autoZero"/>
        <c:crossBetween val="between"/>
        <c:majorUnit val="0.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8397959689"/>
          <c:y val="0.0550720222472191"/>
          <c:w val="0.621105443341321"/>
          <c:h val="0.682155355580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TABLES'!$B$96</c:f>
              <c:strCache>
                <c:ptCount val="1"/>
                <c:pt idx="0">
                  <c:v>Extreme Poor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3212774184476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"/>
                  <c:y val="0.3069424915635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0.3260779902512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072463768115942"/>
                  <c:y val="0.2987433496488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38042907680018"/>
                      <c:h val="0.06273657515783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00579710144927536"/>
                  <c:y val="0.12146130382350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fld id="{2A95312D-F890-4BDF-B44C-570945CA19D6}" type="VALUE">
                      <a:rPr lang="en-US" b="1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0"/>
                  <c:y val="0.2591066741657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TABLES'!$A$97:$A$104</c:f>
              <c:strCache>
                <c:ptCount val="8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Guatemala</c:v>
                </c:pt>
                <c:pt idx="4">
                  <c:v>Mexico</c:v>
                </c:pt>
                <c:pt idx="5">
                  <c:v>Paraguay</c:v>
                </c:pt>
                <c:pt idx="6">
                  <c:v>Peru</c:v>
                </c:pt>
                <c:pt idx="7">
                  <c:v>Uruguay</c:v>
                </c:pt>
              </c:strCache>
            </c:strRef>
          </c:cat>
          <c:val>
            <c:numRef>
              <c:f>'DATA TABLES'!$B$97:$B$104</c:f>
              <c:numCache>
                <c:formatCode>0.0%</c:formatCode>
                <c:ptCount val="8"/>
                <c:pt idx="0">
                  <c:v>0.918642917069377</c:v>
                </c:pt>
                <c:pt idx="1">
                  <c:v>0.876614863423281</c:v>
                </c:pt>
                <c:pt idx="2">
                  <c:v>0.932717537535336</c:v>
                </c:pt>
                <c:pt idx="3">
                  <c:v>0.446855012456911</c:v>
                </c:pt>
                <c:pt idx="4">
                  <c:v>0.740161627892597</c:v>
                </c:pt>
                <c:pt idx="5">
                  <c:v>0.23772886617643</c:v>
                </c:pt>
                <c:pt idx="6">
                  <c:v>0.576655524821142</c:v>
                </c:pt>
                <c:pt idx="7">
                  <c:v>0.971282309055795</c:v>
                </c:pt>
              </c:numCache>
            </c:numRef>
          </c:val>
        </c:ser>
        <c:ser>
          <c:idx val="1"/>
          <c:order val="1"/>
          <c:tx>
            <c:strRef>
              <c:f>'DATA TABLES'!$C$96</c:f>
              <c:strCache>
                <c:ptCount val="1"/>
                <c:pt idx="0">
                  <c:v>Moderate or Extreme Poor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10382289170375"/>
                  <c:y val="0.3478197488827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15942028985508"/>
                  <c:y val="0.3554610910122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24875042793564"/>
                  <c:y val="0.346519117542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39365514093347"/>
                  <c:y val="0.1906625523160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124875042793563"/>
                  <c:y val="0.2907287011420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130434782608696"/>
                  <c:y val="0.17454759877988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fld id="{AAEAA319-C5B7-4254-9938-2BE45A0D830A}" type="VALUE">
                      <a:rPr lang="en-US" b="1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0144927536231883"/>
                  <c:y val="0.2335340852663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144927536231884"/>
                  <c:y val="0.3205403631978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TABLES'!$A$97:$A$104</c:f>
              <c:strCache>
                <c:ptCount val="8"/>
                <c:pt idx="0">
                  <c:v>Argentina</c:v>
                </c:pt>
                <c:pt idx="1">
                  <c:v>Bolivia</c:v>
                </c:pt>
                <c:pt idx="2">
                  <c:v>Brazil</c:v>
                </c:pt>
                <c:pt idx="3">
                  <c:v>Guatemala</c:v>
                </c:pt>
                <c:pt idx="4">
                  <c:v>Mexico</c:v>
                </c:pt>
                <c:pt idx="5">
                  <c:v>Paraguay</c:v>
                </c:pt>
                <c:pt idx="6">
                  <c:v>Peru</c:v>
                </c:pt>
                <c:pt idx="7">
                  <c:v>Uruguay</c:v>
                </c:pt>
              </c:strCache>
            </c:strRef>
          </c:cat>
          <c:val>
            <c:numRef>
              <c:f>'DATA TABLES'!$C$97:$C$104</c:f>
              <c:numCache>
                <c:formatCode>0.0%</c:formatCode>
                <c:ptCount val="8"/>
                <c:pt idx="0">
                  <c:v>0.865574729908364</c:v>
                </c:pt>
                <c:pt idx="1">
                  <c:v>0.858890722814262</c:v>
                </c:pt>
                <c:pt idx="2">
                  <c:v>0.8472178526547</c:v>
                </c:pt>
                <c:pt idx="3">
                  <c:v>0.35984199579542</c:v>
                </c:pt>
                <c:pt idx="4">
                  <c:v>0.64795753797147</c:v>
                </c:pt>
                <c:pt idx="5">
                  <c:v>0.393371831561733</c:v>
                </c:pt>
                <c:pt idx="6">
                  <c:v>0.502752526089902</c:v>
                </c:pt>
                <c:pt idx="7">
                  <c:v>0.946904151612442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2299472"/>
        <c:axId val="-2102152464"/>
      </c:barChart>
      <c:catAx>
        <c:axId val="-210229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02152464"/>
        <c:crosses val="autoZero"/>
        <c:auto val="1"/>
        <c:lblAlgn val="ctr"/>
        <c:lblOffset val="100"/>
        <c:noMultiLvlLbl val="0"/>
      </c:catAx>
      <c:valAx>
        <c:axId val="-2102152464"/>
        <c:scaling>
          <c:orientation val="minMax"/>
          <c:max val="1.0"/>
          <c:min val="0.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210229947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39716535433071"/>
          <c:y val="0.366572675037242"/>
          <c:w val="0.259054775761725"/>
          <c:h val="0.2476902887139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200">
          <a:latin typeface="+mj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82198162729658"/>
          <c:y val="0.0461942180843254"/>
          <c:w val="0.671224628171479"/>
          <c:h val="0.822325860693846"/>
        </c:manualLayout>
      </c:layout>
      <c:lineChart>
        <c:grouping val="standard"/>
        <c:varyColors val="0"/>
        <c:ser>
          <c:idx val="0"/>
          <c:order val="0"/>
          <c:tx>
            <c:strRef>
              <c:f>Gini!$C$11</c:f>
              <c:strCache>
                <c:ptCount val="1"/>
                <c:pt idx="0">
                  <c:v>Argentina</c:v>
                </c:pt>
              </c:strCache>
            </c:strRef>
          </c:tx>
          <c:spPr>
            <a:ln w="28575" cap="rnd">
              <a:solidFill>
                <a:srgbClr val="74ACDF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Gini!$D$11:$H$11</c:f>
              <c:numCache>
                <c:formatCode>0.00</c:formatCode>
                <c:ptCount val="5"/>
                <c:pt idx="0">
                  <c:v>#N/A</c:v>
                </c:pt>
                <c:pt idx="1">
                  <c:v>0.489</c:v>
                </c:pt>
                <c:pt idx="2">
                  <c:v>0.44729</c:v>
                </c:pt>
                <c:pt idx="3">
                  <c:v>#N/A</c:v>
                </c:pt>
                <c:pt idx="4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Gini!$C$12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rgbClr val="F7E21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Gini!$D$12:$H$12</c:f>
              <c:numCache>
                <c:formatCode>0.00</c:formatCode>
                <c:ptCount val="5"/>
                <c:pt idx="0">
                  <c:v>0.503</c:v>
                </c:pt>
                <c:pt idx="1">
                  <c:v>0.503</c:v>
                </c:pt>
                <c:pt idx="2">
                  <c:v>0.493</c:v>
                </c:pt>
                <c:pt idx="3">
                  <c:v>0.5028</c:v>
                </c:pt>
                <c:pt idx="4">
                  <c:v>0.446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Gini!$C$13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rgbClr val="006C00"/>
              </a:solidFill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Gini!$D$13:$H$13</c:f>
              <c:numCache>
                <c:formatCode>0.00</c:formatCode>
                <c:ptCount val="5"/>
                <c:pt idx="0">
                  <c:v>0.5788</c:v>
                </c:pt>
                <c:pt idx="1">
                  <c:v>0.5648</c:v>
                </c:pt>
                <c:pt idx="2">
                  <c:v>0.5438</c:v>
                </c:pt>
                <c:pt idx="3">
                  <c:v>0.5455</c:v>
                </c:pt>
                <c:pt idx="4">
                  <c:v>0.439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Gini!$C$14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FE0000"/>
              </a:solidFill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Gini!$D$14:$H$14</c:f>
              <c:numCache>
                <c:formatCode>0.00</c:formatCode>
                <c:ptCount val="5"/>
                <c:pt idx="0">
                  <c:v>0.564</c:v>
                </c:pt>
                <c:pt idx="1">
                  <c:v>0.546</c:v>
                </c:pt>
                <c:pt idx="2">
                  <c:v>0.526</c:v>
                </c:pt>
                <c:pt idx="3">
                  <c:v>0.525</c:v>
                </c:pt>
                <c:pt idx="4">
                  <c:v>0.438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Gini!$C$15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rgbClr val="FDF50E"/>
              </a:solidFill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Gini!$D$15:$H$15</c:f>
              <c:numCache>
                <c:formatCode>0.00</c:formatCode>
                <c:ptCount val="5"/>
                <c:pt idx="0">
                  <c:v>0.575356772298439</c:v>
                </c:pt>
                <c:pt idx="1">
                  <c:v>0.573713862549404</c:v>
                </c:pt>
                <c:pt idx="2">
                  <c:v>0.568286666503181</c:v>
                </c:pt>
                <c:pt idx="3">
                  <c:v>0.568644991695253</c:v>
                </c:pt>
                <c:pt idx="4">
                  <c:v>0.534508733514584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Gini!$C$16</c:f>
              <c:strCache>
                <c:ptCount val="1"/>
                <c:pt idx="0">
                  <c:v>Costa Rica</c:v>
                </c:pt>
              </c:strCache>
            </c:strRef>
          </c:tx>
          <c:spPr>
            <a:ln w="28575" cap="rnd">
              <a:solidFill>
                <a:srgbClr val="180094"/>
              </a:solidFill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Gini!$D$16:$H$16</c:f>
              <c:numCache>
                <c:formatCode>0.00</c:formatCode>
                <c:ptCount val="5"/>
                <c:pt idx="0">
                  <c:v>0.508</c:v>
                </c:pt>
                <c:pt idx="1">
                  <c:v>0.5</c:v>
                </c:pt>
                <c:pt idx="2">
                  <c:v>0.489</c:v>
                </c:pt>
                <c:pt idx="3">
                  <c:v>0.486</c:v>
                </c:pt>
                <c:pt idx="4">
                  <c:v>0.402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Gini!$C$17</c:f>
              <c:strCache>
                <c:ptCount val="1"/>
                <c:pt idx="0">
                  <c:v>Guatemala</c:v>
                </c:pt>
              </c:strCache>
            </c:strRef>
          </c:tx>
          <c:spPr>
            <a:ln w="28575" cap="rnd">
              <a:solidFill>
                <a:srgbClr val="86C7E3"/>
              </a:solidFill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Gini!$D$17:$H$17</c:f>
              <c:numCache>
                <c:formatCode>0.00</c:formatCode>
                <c:ptCount val="5"/>
                <c:pt idx="0">
                  <c:v>0.505863</c:v>
                </c:pt>
                <c:pt idx="1">
                  <c:v>0.504426</c:v>
                </c:pt>
                <c:pt idx="2">
                  <c:v>0.498199</c:v>
                </c:pt>
                <c:pt idx="3">
                  <c:v>0.49828</c:v>
                </c:pt>
                <c:pt idx="4">
                  <c:v>0.464863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Gini!$C$18</c:f>
              <c:strCache>
                <c:ptCount val="1"/>
                <c:pt idx="0">
                  <c:v>Mexico</c:v>
                </c:pt>
              </c:strCache>
            </c:strRef>
          </c:tx>
          <c:spPr>
            <a:ln w="38100" cap="rnd">
              <a:solidFill>
                <a:srgbClr val="319C00"/>
              </a:solidFill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Gini!$D$18:$H$18</c:f>
              <c:numCache>
                <c:formatCode>0.00</c:formatCode>
                <c:ptCount val="5"/>
                <c:pt idx="0">
                  <c:v>0.51067918</c:v>
                </c:pt>
                <c:pt idx="1">
                  <c:v>0.49749897</c:v>
                </c:pt>
                <c:pt idx="2">
                  <c:v>0.48764237</c:v>
                </c:pt>
                <c:pt idx="3">
                  <c:v>0.48088023</c:v>
                </c:pt>
                <c:pt idx="4">
                  <c:v>0.42938942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Gini!$C$19</c:f>
              <c:strCache>
                <c:ptCount val="1"/>
                <c:pt idx="0">
                  <c:v>Paraguay</c:v>
                </c:pt>
              </c:strCache>
            </c:strRef>
          </c:tx>
          <c:spPr>
            <a:ln w="28575" cap="rnd">
              <a:solidFill>
                <a:srgbClr val="DE310F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Gini!$D$19:$H$19</c:f>
              <c:numCache>
                <c:formatCode>0.00</c:formatCode>
                <c:ptCount val="5"/>
                <c:pt idx="0">
                  <c:v>0.50022233</c:v>
                </c:pt>
                <c:pt idx="1">
                  <c:v>0.49902994</c:v>
                </c:pt>
                <c:pt idx="2">
                  <c:v>0.49538585</c:v>
                </c:pt>
                <c:pt idx="3">
                  <c:v>0.50201117</c:v>
                </c:pt>
                <c:pt idx="4">
                  <c:v>0.47961929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Gini!$C$20</c:f>
              <c:strCache>
                <c:ptCount val="1"/>
                <c:pt idx="0">
                  <c:v>Peru</c:v>
                </c:pt>
              </c:strCache>
            </c:strRef>
          </c:tx>
          <c:spPr>
            <a:ln w="28575" cap="rnd">
              <a:solidFill>
                <a:srgbClr val="D9102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Gini!$D$20:$H$20</c:f>
              <c:numCache>
                <c:formatCode>0.00</c:formatCode>
                <c:ptCount val="5"/>
                <c:pt idx="0">
                  <c:v>0.5039</c:v>
                </c:pt>
                <c:pt idx="1">
                  <c:v>0.4981</c:v>
                </c:pt>
                <c:pt idx="2">
                  <c:v>0.4937</c:v>
                </c:pt>
                <c:pt idx="3">
                  <c:v>0.4921</c:v>
                </c:pt>
                <c:pt idx="4">
                  <c:v>0.465705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Gini!$C$21</c:f>
              <c:strCache>
                <c:ptCount val="1"/>
                <c:pt idx="0">
                  <c:v>Uruguay</c:v>
                </c:pt>
              </c:strCache>
            </c:strRef>
          </c:tx>
          <c:spPr>
            <a:ln w="28575" cap="rnd">
              <a:solidFill>
                <a:srgbClr val="AAACDF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Gini!$D$10:$H$10</c:f>
              <c:strCache>
                <c:ptCount val="5"/>
                <c:pt idx="0">
                  <c:v>Ingreso de Mercado</c:v>
                </c:pt>
                <c:pt idx="1">
                  <c:v>Ingreso de Mercado Neto</c:v>
                </c:pt>
                <c:pt idx="2">
                  <c:v>Ingreso Disponible</c:v>
                </c:pt>
                <c:pt idx="3">
                  <c:v>Ingreso Consumible</c:v>
                </c:pt>
                <c:pt idx="4">
                  <c:v>Ingreso Final</c:v>
                </c:pt>
              </c:strCache>
            </c:strRef>
          </c:cat>
          <c:val>
            <c:numRef>
              <c:f>Gini!$D$21:$H$21</c:f>
              <c:numCache>
                <c:formatCode>0.00</c:formatCode>
                <c:ptCount val="5"/>
                <c:pt idx="0">
                  <c:v>0.49199432</c:v>
                </c:pt>
                <c:pt idx="1">
                  <c:v>0.47798602</c:v>
                </c:pt>
                <c:pt idx="2">
                  <c:v>0.45699601</c:v>
                </c:pt>
                <c:pt idx="3">
                  <c:v>0.45896706</c:v>
                </c:pt>
                <c:pt idx="4">
                  <c:v>0.39263057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2287680"/>
        <c:axId val="2125724592"/>
      </c:lineChart>
      <c:catAx>
        <c:axId val="-21022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125724592"/>
        <c:crosses val="autoZero"/>
        <c:auto val="1"/>
        <c:lblAlgn val="ctr"/>
        <c:lblOffset val="100"/>
        <c:noMultiLvlLbl val="0"/>
      </c:catAx>
      <c:valAx>
        <c:axId val="2125724592"/>
        <c:scaling>
          <c:orientation val="minMax"/>
          <c:min val="0.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210228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1166281021776"/>
          <c:y val="0.151470570856817"/>
          <c:w val="0.256556430446194"/>
          <c:h val="0.6487284922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15673800416553"/>
          <c:y val="0.0435392928825073"/>
          <c:w val="0.729864143497698"/>
          <c:h val="0.86606206577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TABLES'!$N$37</c:f>
              <c:strCache>
                <c:ptCount val="1"/>
                <c:pt idx="0">
                  <c:v>Argentina</c:v>
                </c:pt>
              </c:strCache>
            </c:strRef>
          </c:tx>
          <c:spPr>
            <a:pattFill prst="dkHorz">
              <a:fgClr>
                <a:srgbClr val="74ACDF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D91023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rgbClr val="F7E214"/>
              </a:solidFill>
            </c:spPr>
          </c:dPt>
          <c:cat>
            <c:strRef>
              <c:f>('DATA TABLES'!$T$36,'DATA TABLES'!$V$36)</c:f>
              <c:strCache>
                <c:ptCount val="2"/>
                <c:pt idx="0">
                  <c:v>Reduction in Headcount (%)</c:v>
                </c:pt>
                <c:pt idx="1">
                  <c:v>Effectiveness Indicator</c:v>
                </c:pt>
              </c:strCache>
            </c:strRef>
          </c:cat>
          <c:val>
            <c:numRef>
              <c:f>('DATA TABLES'!$T$37,'DATA TABLES'!$V$37)</c:f>
              <c:numCache>
                <c:formatCode>0.00</c:formatCode>
                <c:ptCount val="2"/>
                <c:pt idx="0" formatCode="0.0">
                  <c:v>3.60843580930492</c:v>
                </c:pt>
                <c:pt idx="1">
                  <c:v>4.849962031771256</c:v>
                </c:pt>
              </c:numCache>
            </c:numRef>
          </c:val>
        </c:ser>
        <c:ser>
          <c:idx val="1"/>
          <c:order val="1"/>
          <c:tx>
            <c:strRef>
              <c:f>'DATA TABLES'!$N$38</c:f>
              <c:strCache>
                <c:ptCount val="1"/>
                <c:pt idx="0">
                  <c:v>Bolivia</c:v>
                </c:pt>
              </c:strCache>
            </c:strRef>
          </c:tx>
          <c:spPr>
            <a:solidFill>
              <a:srgbClr val="F7E214"/>
            </a:solid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86C7E3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dkHorz">
                <a:fgClr>
                  <a:srgbClr val="DE310F"/>
                </a:fgClr>
                <a:bgClr>
                  <a:schemeClr val="bg1"/>
                </a:bgClr>
              </a:pattFill>
            </c:spPr>
          </c:dPt>
          <c:cat>
            <c:strRef>
              <c:f>('DATA TABLES'!$T$36,'DATA TABLES'!$V$36)</c:f>
              <c:strCache>
                <c:ptCount val="2"/>
                <c:pt idx="0">
                  <c:v>Reduction in Headcount (%)</c:v>
                </c:pt>
                <c:pt idx="1">
                  <c:v>Effectiveness Indicator</c:v>
                </c:pt>
              </c:strCache>
            </c:strRef>
          </c:cat>
          <c:val>
            <c:numRef>
              <c:f>('DATA TABLES'!$T$38,'DATA TABLES'!$V$38)</c:f>
              <c:numCache>
                <c:formatCode>0.00</c:formatCode>
                <c:ptCount val="2"/>
                <c:pt idx="0" formatCode="0.0">
                  <c:v>5.76030599108053</c:v>
                </c:pt>
                <c:pt idx="1">
                  <c:v>6.99283922792491</c:v>
                </c:pt>
              </c:numCache>
            </c:numRef>
          </c:val>
        </c:ser>
        <c:ser>
          <c:idx val="2"/>
          <c:order val="2"/>
          <c:tx>
            <c:strRef>
              <c:f>'DATA TABLES'!$N$39</c:f>
              <c:strCache>
                <c:ptCount val="1"/>
                <c:pt idx="0">
                  <c:v>Brazil</c:v>
                </c:pt>
              </c:strCache>
            </c:strRef>
          </c:tx>
          <c:spPr>
            <a:pattFill prst="dkVert">
              <a:fgClr>
                <a:srgbClr val="FFFF00"/>
              </a:fgClr>
              <a:bgClr>
                <a:srgbClr val="006C00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rgbClr val="DE310F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</c:dPt>
          <c:cat>
            <c:strRef>
              <c:f>('DATA TABLES'!$T$36,'DATA TABLES'!$V$36)</c:f>
              <c:strCache>
                <c:ptCount val="2"/>
                <c:pt idx="0">
                  <c:v>Reduction in Headcount (%)</c:v>
                </c:pt>
                <c:pt idx="1">
                  <c:v>Effectiveness Indicator</c:v>
                </c:pt>
              </c:strCache>
            </c:strRef>
          </c:cat>
          <c:val>
            <c:numRef>
              <c:f>('DATA TABLES'!$T$39,'DATA TABLES'!$V$39)</c:f>
              <c:numCache>
                <c:formatCode>0.00</c:formatCode>
                <c:ptCount val="2"/>
                <c:pt idx="0" formatCode="0.0">
                  <c:v>7.32673267326733</c:v>
                </c:pt>
                <c:pt idx="1">
                  <c:v>6.994988455495684</c:v>
                </c:pt>
              </c:numCache>
            </c:numRef>
          </c:val>
        </c:ser>
        <c:ser>
          <c:idx val="3"/>
          <c:order val="3"/>
          <c:tx>
            <c:strRef>
              <c:f>'DATA TABLES'!$N$40</c:f>
              <c:strCache>
                <c:ptCount val="1"/>
                <c:pt idx="0">
                  <c:v>Guatemala</c:v>
                </c:pt>
              </c:strCache>
            </c:strRef>
          </c:tx>
          <c:spPr>
            <a:pattFill prst="dkVert">
              <a:fgClr>
                <a:srgbClr val="86C7E3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solidFill>
                <a:srgbClr val="F7E214"/>
              </a:solidFill>
            </c:spPr>
          </c:dPt>
          <c:dPt>
            <c:idx val="1"/>
            <c:invertIfNegative val="0"/>
            <c:bubble3D val="0"/>
            <c:spPr>
              <a:solidFill>
                <a:srgbClr val="319C00"/>
              </a:solidFill>
            </c:spPr>
          </c:dPt>
          <c:cat>
            <c:strRef>
              <c:f>('DATA TABLES'!$T$36,'DATA TABLES'!$V$36)</c:f>
              <c:strCache>
                <c:ptCount val="2"/>
                <c:pt idx="0">
                  <c:v>Reduction in Headcount (%)</c:v>
                </c:pt>
                <c:pt idx="1">
                  <c:v>Effectiveness Indicator</c:v>
                </c:pt>
              </c:strCache>
            </c:strRef>
          </c:cat>
          <c:val>
            <c:numRef>
              <c:f>('DATA TABLES'!$T$40,'DATA TABLES'!$V$40)</c:f>
              <c:numCache>
                <c:formatCode>0.00</c:formatCode>
                <c:ptCount val="2"/>
                <c:pt idx="0" formatCode="0.0">
                  <c:v>10.3613966181234</c:v>
                </c:pt>
                <c:pt idx="1">
                  <c:v>7.981440280470016</c:v>
                </c:pt>
              </c:numCache>
            </c:numRef>
          </c:val>
        </c:ser>
        <c:ser>
          <c:idx val="4"/>
          <c:order val="4"/>
          <c:tx>
            <c:strRef>
              <c:f>'DATA TABLES'!$N$41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rgbClr val="319C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pattFill prst="dkVert">
                <a:fgClr>
                  <a:srgbClr val="86C7E3"/>
                </a:fgClr>
                <a:bgClr>
                  <a:schemeClr val="bg1"/>
                </a:bgClr>
              </a:pattFill>
            </c:spPr>
          </c:dPt>
          <c:cat>
            <c:strRef>
              <c:f>('DATA TABLES'!$T$36,'DATA TABLES'!$V$36)</c:f>
              <c:strCache>
                <c:ptCount val="2"/>
                <c:pt idx="0">
                  <c:v>Reduction in Headcount (%)</c:v>
                </c:pt>
                <c:pt idx="1">
                  <c:v>Effectiveness Indicator</c:v>
                </c:pt>
              </c:strCache>
            </c:strRef>
          </c:cat>
          <c:val>
            <c:numRef>
              <c:f>('DATA TABLES'!$T$41,'DATA TABLES'!$V$41)</c:f>
              <c:numCache>
                <c:formatCode>0.00</c:formatCode>
                <c:ptCount val="2"/>
                <c:pt idx="0" formatCode="0.0">
                  <c:v>12.3958999603274</c:v>
                </c:pt>
                <c:pt idx="1">
                  <c:v>16.76614407128557</c:v>
                </c:pt>
              </c:numCache>
            </c:numRef>
          </c:val>
        </c:ser>
        <c:ser>
          <c:idx val="5"/>
          <c:order val="5"/>
          <c:tx>
            <c:strRef>
              <c:f>'DATA TABLES'!$N$42</c:f>
              <c:strCache>
                <c:ptCount val="1"/>
                <c:pt idx="0">
                  <c:v>Paraguay</c:v>
                </c:pt>
              </c:strCache>
            </c:strRef>
          </c:tx>
          <c:spPr>
            <a:pattFill prst="dkHorz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006C00"/>
                </a:fgClr>
                <a:bgClr>
                  <a:srgbClr val="FFFF00"/>
                </a:bgClr>
              </a:pattFill>
            </c:spPr>
          </c:dPt>
          <c:dPt>
            <c:idx val="1"/>
            <c:invertIfNegative val="0"/>
            <c:bubble3D val="0"/>
            <c:spPr>
              <a:pattFill prst="dkVert">
                <a:fgClr>
                  <a:srgbClr val="FF0000"/>
                </a:fgClr>
                <a:bgClr>
                  <a:schemeClr val="bg1"/>
                </a:bgClr>
              </a:pattFill>
            </c:spPr>
          </c:dPt>
          <c:cat>
            <c:strRef>
              <c:f>('DATA TABLES'!$T$36,'DATA TABLES'!$V$36)</c:f>
              <c:strCache>
                <c:ptCount val="2"/>
                <c:pt idx="0">
                  <c:v>Reduction in Headcount (%)</c:v>
                </c:pt>
                <c:pt idx="1">
                  <c:v>Effectiveness Indicator</c:v>
                </c:pt>
              </c:strCache>
            </c:strRef>
          </c:cat>
          <c:val>
            <c:numRef>
              <c:f>('DATA TABLES'!$T$42,'DATA TABLES'!$V$42)</c:f>
              <c:numCache>
                <c:formatCode>0.00</c:formatCode>
                <c:ptCount val="2"/>
                <c:pt idx="0" formatCode="0.0">
                  <c:v>29.0321552527728</c:v>
                </c:pt>
                <c:pt idx="1">
                  <c:v>20.0935585504099</c:v>
                </c:pt>
              </c:numCache>
            </c:numRef>
          </c:val>
        </c:ser>
        <c:ser>
          <c:idx val="6"/>
          <c:order val="6"/>
          <c:tx>
            <c:strRef>
              <c:f>'DATA TABLES'!$N$43</c:f>
              <c:strCache>
                <c:ptCount val="1"/>
                <c:pt idx="0">
                  <c:v>Peru</c:v>
                </c:pt>
              </c:strCache>
            </c:strRef>
          </c:tx>
          <c:spPr>
            <a:pattFill prst="dkVert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rgbClr val="74ACDF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pattFill prst="dkHorz">
                <a:fgClr>
                  <a:srgbClr val="74ACDF"/>
                </a:fgClr>
                <a:bgClr>
                  <a:schemeClr val="bg1"/>
                </a:bgClr>
              </a:pattFill>
            </c:spPr>
          </c:dPt>
          <c:cat>
            <c:strRef>
              <c:f>('DATA TABLES'!$T$36,'DATA TABLES'!$V$36)</c:f>
              <c:strCache>
                <c:ptCount val="2"/>
                <c:pt idx="0">
                  <c:v>Reduction in Headcount (%)</c:v>
                </c:pt>
                <c:pt idx="1">
                  <c:v>Effectiveness Indicator</c:v>
                </c:pt>
              </c:strCache>
            </c:strRef>
          </c:cat>
          <c:val>
            <c:numRef>
              <c:f>('DATA TABLES'!$T$43,'DATA TABLES'!$V$43)</c:f>
              <c:numCache>
                <c:formatCode>0.00</c:formatCode>
                <c:ptCount val="2"/>
                <c:pt idx="0" formatCode="0.0">
                  <c:v>64.02877697841726</c:v>
                </c:pt>
                <c:pt idx="1">
                  <c:v>21.0729503382578</c:v>
                </c:pt>
              </c:numCache>
            </c:numRef>
          </c:val>
        </c:ser>
        <c:ser>
          <c:idx val="7"/>
          <c:order val="7"/>
          <c:tx>
            <c:strRef>
              <c:f>'DATA TABLES'!$N$44</c:f>
              <c:strCache>
                <c:ptCount val="1"/>
                <c:pt idx="0">
                  <c:v>Uruguay</c:v>
                </c:pt>
              </c:strCache>
            </c:strRef>
          </c:tx>
          <c:spPr>
            <a:solidFill>
              <a:srgbClr val="AAC6EE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('DATA TABLES'!$T$36,'DATA TABLES'!$V$36)</c:f>
              <c:strCache>
                <c:ptCount val="2"/>
                <c:pt idx="0">
                  <c:v>Reduction in Headcount (%)</c:v>
                </c:pt>
                <c:pt idx="1">
                  <c:v>Effectiveness Indicator</c:v>
                </c:pt>
              </c:strCache>
            </c:strRef>
          </c:cat>
          <c:val>
            <c:numRef>
              <c:f>('DATA TABLES'!$T$44,'DATA TABLES'!$V$44)</c:f>
              <c:numCache>
                <c:formatCode>0.00</c:formatCode>
                <c:ptCount val="2"/>
                <c:pt idx="0" formatCode="0.0">
                  <c:v>71.5488506081649</c:v>
                </c:pt>
                <c:pt idx="1">
                  <c:v>31.68434076933767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046544"/>
        <c:axId val="2139023168"/>
      </c:barChart>
      <c:catAx>
        <c:axId val="213904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39023168"/>
        <c:crosses val="autoZero"/>
        <c:auto val="1"/>
        <c:lblAlgn val="ctr"/>
        <c:lblOffset val="100"/>
        <c:noMultiLvlLbl val="0"/>
      </c:catAx>
      <c:valAx>
        <c:axId val="21390231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3904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901182023594"/>
          <c:y val="0.219765323452216"/>
          <c:w val="0.170399998660027"/>
          <c:h val="0.6075281766249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0.72911</cdr:x>
      <cdr:y>0.03814</cdr:y>
    </cdr:from>
    <cdr:to>
      <cdr:x>1</cdr:x>
      <cdr:y>0.31997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6171" y="200257"/>
          <a:ext cx="2235200" cy="147977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b="1" u="sng">
              <a:latin typeface="+mj-lt"/>
            </a:rPr>
            <a:t>Legend</a:t>
          </a:r>
        </a:p>
        <a:p xmlns:a="http://schemas.openxmlformats.org/drawingml/2006/main">
          <a:pPr algn="l"/>
          <a:r>
            <a:rPr lang="en-US" sz="1600" b="1" baseline="0">
              <a:solidFill>
                <a:schemeClr val="accent1"/>
              </a:solidFill>
              <a:latin typeface="+mj-lt"/>
            </a:rPr>
            <a:t>Education Spending</a:t>
          </a:r>
        </a:p>
        <a:p xmlns:a="http://schemas.openxmlformats.org/drawingml/2006/main">
          <a:pPr algn="l"/>
          <a:r>
            <a:rPr lang="en-US" sz="1600" b="1">
              <a:solidFill>
                <a:srgbClr val="CCCC00"/>
              </a:solidFill>
              <a:latin typeface="+mj-lt"/>
            </a:rPr>
            <a:t>Health</a:t>
          </a:r>
          <a:r>
            <a:rPr lang="en-US" sz="1600" b="1" baseline="0">
              <a:solidFill>
                <a:srgbClr val="CCCC00"/>
              </a:solidFill>
              <a:latin typeface="+mj-lt"/>
            </a:rPr>
            <a:t> Spending</a:t>
          </a:r>
        </a:p>
        <a:p xmlns:a="http://schemas.openxmlformats.org/drawingml/2006/main">
          <a:pPr algn="l"/>
          <a:r>
            <a:rPr lang="en-US" sz="1600" b="1" baseline="0">
              <a:solidFill>
                <a:schemeClr val="accent3">
                  <a:lumMod val="75000"/>
                </a:schemeClr>
              </a:solidFill>
              <a:latin typeface="+mj-lt"/>
            </a:rPr>
            <a:t>Targeted Transfer</a:t>
          </a:r>
        </a:p>
        <a:p xmlns:a="http://schemas.openxmlformats.org/drawingml/2006/main">
          <a:pPr algn="l"/>
          <a:r>
            <a:rPr lang="en-US" sz="1600" b="1" baseline="0">
              <a:solidFill>
                <a:schemeClr val="accent6">
                  <a:lumMod val="75000"/>
                </a:schemeClr>
              </a:solidFill>
              <a:latin typeface="+mj-lt"/>
            </a:rPr>
            <a:t>Subsidy</a:t>
          </a:r>
        </a:p>
        <a:p xmlns:a="http://schemas.openxmlformats.org/drawingml/2006/main">
          <a:pPr algn="l"/>
          <a:r>
            <a:rPr lang="en-US" sz="1600" b="1" baseline="0">
              <a:solidFill>
                <a:srgbClr val="800000"/>
              </a:solidFill>
              <a:latin typeface="+mj-lt"/>
            </a:rPr>
            <a:t>Gini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0.1157</cdr:x>
      <cdr:y>0.8306</cdr:y>
    </cdr:from>
    <cdr:to>
      <cdr:x>0.38843</cdr:x>
      <cdr:y>0.95902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751" y="2895600"/>
          <a:ext cx="157162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0.17243</cdr:x>
      <cdr:y>0.04412</cdr:y>
    </cdr:from>
    <cdr:to>
      <cdr:x>0.74085</cdr:x>
      <cdr:y>0.18893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6270" y="142890"/>
          <a:ext cx="2987550" cy="468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aseline="0" dirty="0" smtClean="0">
              <a:latin typeface="Calibri" panose="020F0502020204030204" pitchFamily="34" charset="0"/>
            </a:rPr>
            <a:t>$</a:t>
          </a:r>
          <a:r>
            <a:rPr lang="en-US" sz="2000" baseline="0" dirty="0">
              <a:latin typeface="Calibri" panose="020F0502020204030204" pitchFamily="34" charset="0"/>
            </a:rPr>
            <a:t>2.50 PPP </a:t>
          </a:r>
          <a:r>
            <a:rPr lang="en-US" sz="2000" dirty="0" smtClean="0">
              <a:latin typeface="Calibri" panose="020F0502020204030204" pitchFamily="34" charset="0"/>
            </a:rPr>
            <a:t>Poverty Line</a:t>
          </a:r>
          <a:endParaRPr lang="en-US" sz="2000" baseline="0" dirty="0"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CBA8B-E31E-4836-A38A-A596446CCEE5}" type="datetimeFigureOut">
              <a:rPr lang="es-MX" smtClean="0"/>
              <a:t>22/09/15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03324-4EAF-494C-818A-5CE527AF062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53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3324-4EAF-494C-818A-5CE527AF062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88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88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3324-4EAF-494C-818A-5CE527AF0629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658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59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88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Es la mitad de la brecha promedia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3324-4EAF-494C-818A-5CE527AF0629}" type="slidenum">
              <a:rPr lang="es-MX" smtClean="0"/>
              <a:t>57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656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added the third</a:t>
            </a:r>
            <a:r>
              <a:rPr lang="en-US" baseline="0" dirty="0" smtClean="0"/>
              <a:t> bullet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5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added the third</a:t>
            </a:r>
            <a:r>
              <a:rPr lang="en-US" baseline="0" dirty="0" smtClean="0"/>
              <a:t> bullet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added the third</a:t>
            </a:r>
            <a:r>
              <a:rPr lang="en-US" baseline="0" dirty="0" smtClean="0"/>
              <a:t> bullet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4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added the third</a:t>
            </a:r>
            <a:r>
              <a:rPr lang="en-US" baseline="0" dirty="0" smtClean="0"/>
              <a:t> bullet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2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F6CC-2222-D646-9C9E-8DFD4A988A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8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94D2-E9C8-B447-971B-988321961C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 for facts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" y="6085694"/>
            <a:ext cx="2167125" cy="78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8" y="6205502"/>
            <a:ext cx="2404532" cy="6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3588-2F1C-3A48-B816-FEBF0A1969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12E3-315C-7E4B-97B3-31DAC43F93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3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717"/>
            <a:ext cx="8229600" cy="4525963"/>
          </a:xfrm>
        </p:spPr>
        <p:txBody>
          <a:bodyPr/>
          <a:lstStyle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1507-70C6-6E45-8A6D-2E6A824578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 for facts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" y="6205502"/>
            <a:ext cx="1831413" cy="65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8" y="6205502"/>
            <a:ext cx="2404532" cy="66681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53543" y="6356350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CC357B9-0CE0-469A-9986-2B106156DA5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87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EA4-6C9C-C948-ADEF-E184AE94C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B913-066F-214D-940E-E0539FD931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1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CCB3-E742-CD44-B1D0-AE4B2B5CDC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AFA2-18BB-7E4D-A352-7EE35611E0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2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718-2818-6347-B737-D50EFCA976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4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177F-7336-444A-A4BD-E58B0C7B1D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AE13-44AE-F64F-B948-2B718EE325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457200"/>
            <a:fld id="{E44CF2E9-D85A-494E-9095-94826D5F75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9/22/15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457200"/>
            <a:fld id="{12C0D499-FC2D-EC42-9311-10E1B0656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t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t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uments.worldbank.org/curated/en/2014/05/19884965/armenia-public-expenditure-review-expanding-fiscal-envelope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gdev.org/publication/can-poverty-reducing-and-progressive-tax-and-transfer-system-hurt-poor-working-pape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8741"/>
            <a:ext cx="7772400" cy="368229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Sesión</a:t>
            </a:r>
            <a:r>
              <a:rPr lang="en-US" b="1" dirty="0" smtClean="0"/>
              <a:t> </a:t>
            </a:r>
            <a:r>
              <a:rPr lang="en-US" b="1" dirty="0"/>
              <a:t>1 </a:t>
            </a:r>
            <a:br>
              <a:rPr lang="en-US" b="1" dirty="0"/>
            </a:br>
            <a:r>
              <a:rPr lang="en-US" b="1" dirty="0" err="1" smtClean="0"/>
              <a:t>Introducción</a:t>
            </a:r>
            <a:r>
              <a:rPr lang="en-US" b="1" dirty="0" smtClean="0"/>
              <a:t> al </a:t>
            </a:r>
            <a:r>
              <a:rPr lang="en-US" b="1" dirty="0"/>
              <a:t>CEQ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Sean Higgins</a:t>
            </a:r>
            <a:br>
              <a:rPr lang="en-US" sz="3600" dirty="0" smtClean="0"/>
            </a:br>
            <a:r>
              <a:rPr lang="en-US" sz="3600" dirty="0" smtClean="0"/>
              <a:t>Tulane University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87919"/>
            <a:ext cx="6400800" cy="15806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Taller de CEQ: Commitment to Equity </a:t>
            </a:r>
            <a:r>
              <a:rPr lang="en-US" dirty="0" smtClean="0"/>
              <a:t>Institute</a:t>
            </a:r>
            <a:endParaRPr lang="en-US" dirty="0"/>
          </a:p>
          <a:p>
            <a:r>
              <a:rPr lang="en-US" dirty="0" smtClean="0"/>
              <a:t>Tulane </a:t>
            </a:r>
            <a:r>
              <a:rPr lang="en-US" dirty="0"/>
              <a:t>University </a:t>
            </a:r>
            <a:r>
              <a:rPr lang="en-US" dirty="0" smtClean="0"/>
              <a:t>and the World Bank</a:t>
            </a:r>
          </a:p>
          <a:p>
            <a:r>
              <a:rPr lang="en-US" dirty="0" smtClean="0"/>
              <a:t>Asunción, Paraguay</a:t>
            </a:r>
          </a:p>
          <a:p>
            <a:r>
              <a:rPr lang="en-US" dirty="0" smtClean="0"/>
              <a:t>22-24 de </a:t>
            </a:r>
            <a:r>
              <a:rPr lang="en-US" dirty="0" err="1" smtClean="0"/>
              <a:t>septiembre</a:t>
            </a:r>
            <a:r>
              <a:rPr lang="en-US" dirty="0" smtClean="0"/>
              <a:t> de 2015</a:t>
            </a:r>
          </a:p>
          <a:p>
            <a:endParaRPr lang="en-US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CEQ nos informa sobre...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intervención</a:t>
            </a:r>
            <a:r>
              <a:rPr lang="en-US" dirty="0" smtClean="0"/>
              <a:t> fiscal (</a:t>
            </a:r>
            <a:r>
              <a:rPr lang="en-US" dirty="0" err="1" smtClean="0"/>
              <a:t>impuesto</a:t>
            </a:r>
            <a:r>
              <a:rPr lang="en-US" dirty="0" smtClean="0"/>
              <a:t>, </a:t>
            </a:r>
            <a:r>
              <a:rPr lang="en-US" dirty="0" err="1" smtClean="0"/>
              <a:t>transferencia</a:t>
            </a:r>
            <a:r>
              <a:rPr lang="en-US" dirty="0" smtClean="0"/>
              <a:t>) </a:t>
            </a:r>
            <a:r>
              <a:rPr lang="en-US" dirty="0" err="1" smtClean="0"/>
              <a:t>específica</a:t>
            </a:r>
            <a:r>
              <a:rPr lang="en-US" dirty="0" smtClean="0"/>
              <a:t> </a:t>
            </a:r>
            <a:r>
              <a:rPr lang="en-US" dirty="0" err="1" smtClean="0"/>
              <a:t>igualadora</a:t>
            </a:r>
            <a:r>
              <a:rPr lang="en-US" dirty="0" smtClean="0"/>
              <a:t> o </a:t>
            </a:r>
            <a:r>
              <a:rPr lang="en-US" dirty="0" err="1" smtClean="0"/>
              <a:t>desigualadora</a:t>
            </a:r>
            <a:r>
              <a:rPr lang="en-US" dirty="0"/>
              <a:t>? 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contribuye</a:t>
            </a:r>
            <a:r>
              <a:rPr lang="en-US" dirty="0"/>
              <a:t> a la </a:t>
            </a:r>
            <a:r>
              <a:rPr lang="en-US" dirty="0" err="1"/>
              <a:t>reducción</a:t>
            </a:r>
            <a:r>
              <a:rPr lang="en-US" dirty="0"/>
              <a:t> de la </a:t>
            </a:r>
            <a:r>
              <a:rPr lang="en-US" dirty="0" err="1" smtClean="0"/>
              <a:t>desigualdad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intervención</a:t>
            </a:r>
            <a:r>
              <a:rPr lang="en-US" dirty="0" smtClean="0"/>
              <a:t> </a:t>
            </a:r>
            <a:r>
              <a:rPr lang="en-US" dirty="0" err="1" smtClean="0"/>
              <a:t>especifica</a:t>
            </a:r>
            <a:r>
              <a:rPr lang="en-US" dirty="0" smtClean="0"/>
              <a:t> reduce o </a:t>
            </a:r>
            <a:r>
              <a:rPr lang="en-US" dirty="0" err="1" smtClean="0"/>
              <a:t>aumenta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r>
              <a:rPr lang="en-US" dirty="0" smtClean="0"/>
              <a:t>? 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contribuye</a:t>
            </a:r>
            <a:r>
              <a:rPr lang="en-US" dirty="0" smtClean="0"/>
              <a:t> a la </a:t>
            </a:r>
            <a:r>
              <a:rPr lang="en-US" dirty="0" err="1" smtClean="0"/>
              <a:t>reducción</a:t>
            </a:r>
            <a:r>
              <a:rPr lang="en-US" dirty="0" smtClean="0"/>
              <a:t> de la </a:t>
            </a:r>
            <a:r>
              <a:rPr lang="en-US" dirty="0" err="1" smtClean="0"/>
              <a:t>pobreza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proporción</a:t>
            </a:r>
            <a:r>
              <a:rPr lang="en-US" dirty="0" smtClean="0"/>
              <a:t> de </a:t>
            </a:r>
            <a:r>
              <a:rPr lang="en-US" dirty="0" err="1" smtClean="0"/>
              <a:t>beneficios</a:t>
            </a:r>
            <a:r>
              <a:rPr lang="en-US" dirty="0" smtClean="0"/>
              <a:t> </a:t>
            </a:r>
            <a:r>
              <a:rPr lang="en-US" dirty="0" err="1" smtClean="0"/>
              <a:t>focalizados</a:t>
            </a:r>
            <a:r>
              <a:rPr lang="en-US" dirty="0" smtClean="0"/>
              <a:t> van a los no </a:t>
            </a:r>
            <a:r>
              <a:rPr lang="en-US" dirty="0" err="1" smtClean="0"/>
              <a:t>pobres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/>
              <a:t>C</a:t>
            </a:r>
            <a:r>
              <a:rPr lang="en-US" dirty="0" smtClean="0"/>
              <a:t>u</a:t>
            </a:r>
            <a:r>
              <a:rPr lang="es-ES" dirty="0" err="1" smtClean="0"/>
              <a:t>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cobertura</a:t>
            </a:r>
            <a:r>
              <a:rPr lang="en-US" dirty="0" smtClean="0"/>
              <a:t> de </a:t>
            </a:r>
            <a:r>
              <a:rPr lang="en-US" dirty="0" err="1" smtClean="0"/>
              <a:t>beneficios</a:t>
            </a:r>
            <a:r>
              <a:rPr lang="en-US" dirty="0" smtClean="0"/>
              <a:t> entre los </a:t>
            </a:r>
            <a:r>
              <a:rPr lang="en-US" dirty="0" err="1" smtClean="0"/>
              <a:t>pobres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2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CEQ nos informa sobre...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cambian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r>
              <a:rPr lang="en-US" dirty="0" smtClean="0"/>
              <a:t> y la </a:t>
            </a:r>
            <a:r>
              <a:rPr lang="en-US" dirty="0" err="1" smtClean="0"/>
              <a:t>desigualdad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eliminas</a:t>
            </a:r>
            <a:r>
              <a:rPr lang="en-US" dirty="0" smtClean="0"/>
              <a:t> </a:t>
            </a:r>
            <a:r>
              <a:rPr lang="en-US" dirty="0" err="1" smtClean="0"/>
              <a:t>exenciones</a:t>
            </a:r>
            <a:r>
              <a:rPr lang="en-US" dirty="0" smtClean="0"/>
              <a:t> al IVA?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Quiénes</a:t>
            </a:r>
            <a:r>
              <a:rPr lang="en-US" dirty="0" smtClean="0"/>
              <a:t> se </a:t>
            </a:r>
            <a:r>
              <a:rPr lang="en-US" dirty="0" err="1" smtClean="0"/>
              <a:t>benefician</a:t>
            </a:r>
            <a:r>
              <a:rPr lang="en-US" dirty="0" smtClean="0"/>
              <a:t> de la </a:t>
            </a:r>
            <a:r>
              <a:rPr lang="en-US" dirty="0" err="1" smtClean="0"/>
              <a:t>eliminación</a:t>
            </a:r>
            <a:r>
              <a:rPr lang="en-US" dirty="0" smtClean="0"/>
              <a:t> de </a:t>
            </a:r>
            <a:r>
              <a:rPr lang="en-US" dirty="0" err="1" smtClean="0"/>
              <a:t>tarifas</a:t>
            </a:r>
            <a:r>
              <a:rPr lang="en-US" dirty="0" smtClean="0"/>
              <a:t> de </a:t>
            </a:r>
            <a:r>
              <a:rPr lang="en-US" dirty="0" err="1" smtClean="0"/>
              <a:t>usuarios</a:t>
            </a:r>
            <a:r>
              <a:rPr lang="en-US" dirty="0" smtClean="0"/>
              <a:t> en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primaria</a:t>
            </a:r>
            <a:r>
              <a:rPr lang="en-US" dirty="0" smtClean="0"/>
              <a:t>, o de la </a:t>
            </a:r>
            <a:r>
              <a:rPr lang="en-US" dirty="0" err="1" smtClean="0"/>
              <a:t>expansión</a:t>
            </a:r>
            <a:r>
              <a:rPr lang="en-US" dirty="0" smtClean="0"/>
              <a:t> de </a:t>
            </a:r>
            <a:r>
              <a:rPr lang="en-US" dirty="0" err="1" smtClean="0"/>
              <a:t>pensiones</a:t>
            </a:r>
            <a:r>
              <a:rPr lang="en-US" dirty="0" smtClean="0"/>
              <a:t> no </a:t>
            </a:r>
            <a:r>
              <a:rPr lang="en-US" dirty="0" err="1" smtClean="0"/>
              <a:t>contributivas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Quienes</a:t>
            </a:r>
            <a:r>
              <a:rPr lang="en-US" dirty="0" smtClean="0"/>
              <a:t> </a:t>
            </a:r>
            <a:r>
              <a:rPr lang="en-US" dirty="0" err="1" smtClean="0"/>
              <a:t>pierden</a:t>
            </a:r>
            <a:r>
              <a:rPr lang="en-US" dirty="0" smtClean="0"/>
              <a:t> de la </a:t>
            </a:r>
            <a:r>
              <a:rPr lang="en-US" dirty="0" err="1" smtClean="0"/>
              <a:t>eliminación</a:t>
            </a:r>
            <a:r>
              <a:rPr lang="en-US" dirty="0" smtClean="0"/>
              <a:t> de </a:t>
            </a:r>
            <a:r>
              <a:rPr lang="en-US" dirty="0" err="1" smtClean="0"/>
              <a:t>subsidios</a:t>
            </a:r>
            <a:r>
              <a:rPr lang="en-US" dirty="0" smtClean="0"/>
              <a:t> a la </a:t>
            </a:r>
            <a:r>
              <a:rPr lang="en-US" dirty="0" err="1" smtClean="0"/>
              <a:t>energia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23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¿Qué es CEQ? Descripción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r>
              <a:rPr lang="en-US" dirty="0" err="1" smtClean="0"/>
              <a:t>Bajo</a:t>
            </a:r>
            <a:r>
              <a:rPr lang="en-US" dirty="0" smtClean="0"/>
              <a:t> la </a:t>
            </a:r>
            <a:r>
              <a:rPr lang="en-US" dirty="0" err="1" smtClean="0"/>
              <a:t>direcci</a:t>
            </a:r>
            <a:r>
              <a:rPr lang="es-ES" dirty="0" err="1" smtClean="0"/>
              <a:t>ón</a:t>
            </a:r>
            <a:r>
              <a:rPr lang="es-ES" dirty="0" smtClean="0"/>
              <a:t> de la Dra. Nora </a:t>
            </a:r>
            <a:r>
              <a:rPr lang="es-ES" dirty="0" err="1" smtClean="0"/>
              <a:t>Lustig</a:t>
            </a:r>
            <a:r>
              <a:rPr lang="es-ES" dirty="0" smtClean="0"/>
              <a:t>, </a:t>
            </a:r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Compromiso</a:t>
            </a:r>
            <a:r>
              <a:rPr lang="en-US" dirty="0" smtClean="0"/>
              <a:t> con la </a:t>
            </a:r>
            <a:r>
              <a:rPr lang="en-US" dirty="0" err="1" smtClean="0"/>
              <a:t>Equidad</a:t>
            </a:r>
            <a:r>
              <a:rPr lang="en-US" dirty="0" smtClean="0"/>
              <a:t> (CEQ) se </a:t>
            </a:r>
            <a:r>
              <a:rPr lang="en-US" dirty="0" err="1" smtClean="0"/>
              <a:t>lanzó</a:t>
            </a:r>
            <a:r>
              <a:rPr lang="en-US" dirty="0" smtClean="0"/>
              <a:t> con el </a:t>
            </a:r>
            <a:r>
              <a:rPr lang="en-US" dirty="0" err="1" smtClean="0"/>
              <a:t>objetivo</a:t>
            </a:r>
            <a:r>
              <a:rPr lang="en-US" dirty="0" smtClean="0"/>
              <a:t> de responder a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éstas</a:t>
            </a:r>
            <a:endParaRPr lang="en-US" dirty="0" smtClean="0"/>
          </a:p>
          <a:p>
            <a:r>
              <a:rPr lang="en-US" dirty="0" smtClean="0"/>
              <a:t>CEQ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iniciativa</a:t>
            </a:r>
            <a:r>
              <a:rPr lang="en-US" dirty="0" smtClean="0"/>
              <a:t> de:</a:t>
            </a:r>
            <a:endParaRPr lang="en-US" dirty="0"/>
          </a:p>
          <a:p>
            <a:pPr lvl="1"/>
            <a:r>
              <a:rPr lang="en-US" dirty="0" smtClean="0"/>
              <a:t>Center for Inter-American Policy and Research (CIPR) y </a:t>
            </a:r>
            <a:r>
              <a:rPr lang="en-US" dirty="0" err="1" smtClean="0"/>
              <a:t>Departamento</a:t>
            </a:r>
            <a:r>
              <a:rPr lang="en-US" dirty="0" smtClean="0"/>
              <a:t> de </a:t>
            </a:r>
            <a:r>
              <a:rPr lang="en-US" dirty="0" err="1" smtClean="0"/>
              <a:t>Economía</a:t>
            </a:r>
            <a:r>
              <a:rPr lang="en-US" dirty="0" smtClean="0"/>
              <a:t>, Tulane University</a:t>
            </a:r>
          </a:p>
          <a:p>
            <a:pPr lvl="1"/>
            <a:r>
              <a:rPr lang="en-US" dirty="0" smtClean="0"/>
              <a:t>Inter-American Dialogue</a:t>
            </a:r>
          </a:p>
          <a:p>
            <a:pPr lvl="1"/>
            <a:r>
              <a:rPr lang="en-US" dirty="0" smtClean="0"/>
              <a:t>Center for Global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¿Qué es CEQ? Descripción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 fontScale="92500"/>
          </a:bodyPr>
          <a:lstStyle/>
          <a:p>
            <a:r>
              <a:rPr lang="en-US" smtClean="0"/>
              <a:t>Los objetivos de CEQ son:</a:t>
            </a:r>
            <a:endParaRPr lang="en-US"/>
          </a:p>
          <a:p>
            <a:pPr lvl="1"/>
            <a:r>
              <a:rPr lang="en-US" smtClean="0"/>
              <a:t>Fomentar una discusión basada en la evidencia sobre la redistribución fiscal</a:t>
            </a:r>
          </a:p>
          <a:p>
            <a:pPr lvl="1"/>
            <a:r>
              <a:rPr lang="en-US" smtClean="0"/>
              <a:t>Apoyar a </a:t>
            </a:r>
          </a:p>
          <a:p>
            <a:pPr lvl="2"/>
            <a:r>
              <a:rPr lang="en-US" smtClean="0"/>
              <a:t>gobiernos</a:t>
            </a:r>
          </a:p>
          <a:p>
            <a:pPr lvl="2"/>
            <a:r>
              <a:rPr lang="en-US" smtClean="0"/>
              <a:t>instituciones multilaterales</a:t>
            </a:r>
          </a:p>
          <a:p>
            <a:pPr lvl="2"/>
            <a:r>
              <a:rPr lang="en-US" smtClean="0"/>
              <a:t>organizaciones no gubernamentales </a:t>
            </a:r>
          </a:p>
          <a:p>
            <a:pPr marL="457200" lvl="1" indent="0">
              <a:buNone/>
            </a:pPr>
            <a:r>
              <a:rPr lang="en-US" smtClean="0"/>
              <a:t>	en sus esfuerzos para construir sociedades más 	equitativas</a:t>
            </a:r>
          </a:p>
          <a:p>
            <a:pPr lvl="1"/>
            <a:r>
              <a:rPr lang="en-US" smtClean="0"/>
              <a:t>Analizar el impacto de la tributación y gasto social sobre la desigualdad y la pobreza en países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7523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¿Qué es CEQ? Fondos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r>
              <a:rPr lang="en-US" sz="2800" smtClean="0"/>
              <a:t>Tulane University (2009 al presente)</a:t>
            </a:r>
            <a:endParaRPr lang="en-US" sz="2800"/>
          </a:p>
          <a:p>
            <a:pPr lvl="1"/>
            <a:r>
              <a:rPr lang="en-US" sz="2400" smtClean="0"/>
              <a:t>Center for Inter-American Policy and Research</a:t>
            </a:r>
          </a:p>
          <a:p>
            <a:pPr lvl="1"/>
            <a:r>
              <a:rPr lang="en-US" sz="2400" smtClean="0"/>
              <a:t>School of Liberal Arts, Economics Department</a:t>
            </a:r>
          </a:p>
          <a:p>
            <a:pPr lvl="1"/>
            <a:r>
              <a:rPr lang="en-US" sz="2400" smtClean="0"/>
              <a:t>Stone Center for Latin American Studies</a:t>
            </a:r>
          </a:p>
          <a:p>
            <a:r>
              <a:rPr lang="en-US" sz="2800" smtClean="0"/>
              <a:t>Bill &amp; Melinda Gates Foundation</a:t>
            </a:r>
          </a:p>
          <a:p>
            <a:pPr lvl="1"/>
            <a:r>
              <a:rPr lang="en-US" sz="2400" smtClean="0"/>
              <a:t>CEQ Handbook (manual y </a:t>
            </a:r>
            <a:r>
              <a:rPr lang="en-US" sz="2400" i="1" smtClean="0"/>
              <a:t>software</a:t>
            </a:r>
            <a:r>
              <a:rPr lang="en-US" sz="2400"/>
              <a:t> </a:t>
            </a:r>
            <a:r>
              <a:rPr lang="en-US" sz="2400" smtClean="0"/>
              <a:t>-- Master Workbook y paquete en Stata)</a:t>
            </a:r>
          </a:p>
          <a:p>
            <a:pPr lvl="1"/>
            <a:r>
              <a:rPr lang="en-US" sz="2400" smtClean="0"/>
              <a:t>CEQ Assessments en Ghana y Tanzania</a:t>
            </a:r>
          </a:p>
          <a:p>
            <a:r>
              <a:rPr lang="en-US" sz="2800" smtClean="0"/>
              <a:t>Canadian International Development Agency (CIDA), Norwegian Ministry of Foreign Affairs, General Electric Foundation</a:t>
            </a:r>
          </a:p>
        </p:txBody>
      </p:sp>
    </p:spTree>
    <p:extLst>
      <p:ext uri="{BB962C8B-B14F-4D97-AF65-F5344CB8AC3E}">
        <p14:creationId xmlns:p14="http://schemas.microsoft.com/office/powerpoint/2010/main" val="21113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6" y="0"/>
            <a:ext cx="8229600" cy="907919"/>
          </a:xfrm>
        </p:spPr>
        <p:txBody>
          <a:bodyPr>
            <a:noAutofit/>
          </a:bodyPr>
          <a:lstStyle/>
          <a:p>
            <a:pPr algn="ctr"/>
            <a:r>
              <a:rPr lang="en-US" b="1" smtClean="0"/>
              <a:t>¿Qué es CEQ? Colaboraciones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E6A-446A-324D-95EF-C73BDB40937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932" y="900154"/>
            <a:ext cx="285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Banco Mundial</a:t>
            </a:r>
          </a:p>
          <a:p>
            <a:r>
              <a:rPr lang="en-US" smtClean="0">
                <a:latin typeface="Calibri" panose="020F0502020204030204" pitchFamily="34" charset="0"/>
              </a:rPr>
              <a:t>11 países, documentos, policy briefs, LAC Equity Lab 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0208" y="900154"/>
            <a:ext cx="3472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BID</a:t>
            </a:r>
          </a:p>
          <a:p>
            <a:r>
              <a:rPr lang="en-US" smtClean="0">
                <a:latin typeface="Calibri" panose="020F0502020204030204" pitchFamily="34" charset="0"/>
              </a:rPr>
              <a:t>10 países, por etnia y raza, documentos para LAC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1255" y="900154"/>
            <a:ext cx="285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ICEFI</a:t>
            </a:r>
          </a:p>
          <a:p>
            <a:r>
              <a:rPr lang="en-US">
                <a:latin typeface="Calibri" panose="020F0502020204030204" pitchFamily="34" charset="0"/>
              </a:rPr>
              <a:t>4</a:t>
            </a:r>
            <a:r>
              <a:rPr lang="en-US" smtClean="0">
                <a:latin typeface="Calibri" panose="020F0502020204030204" pitchFamily="34" charset="0"/>
              </a:rPr>
              <a:t> países en Centroamérica, urbano/rural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882" y="1823484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IFAD</a:t>
            </a:r>
          </a:p>
          <a:p>
            <a:r>
              <a:rPr lang="en-US" smtClean="0">
                <a:latin typeface="Calibri" panose="020F0502020204030204" pitchFamily="34" charset="0"/>
              </a:rPr>
              <a:t>4 países, urbano/rural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254" y="4704518"/>
            <a:ext cx="285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UNDP</a:t>
            </a:r>
          </a:p>
          <a:p>
            <a:r>
              <a:rPr lang="en-US" smtClean="0">
                <a:latin typeface="Calibri" panose="020F0502020204030204" pitchFamily="34" charset="0"/>
              </a:rPr>
              <a:t>Ecuador (ingresos </a:t>
            </a:r>
            <a:r>
              <a:rPr lang="en-US" i="1" smtClean="0">
                <a:latin typeface="Calibri" panose="020F0502020204030204" pitchFamily="34" charset="0"/>
              </a:rPr>
              <a:t>top</a:t>
            </a:r>
            <a:r>
              <a:rPr lang="en-US" smtClean="0">
                <a:latin typeface="Calibri" panose="020F0502020204030204" pitchFamily="34" charset="0"/>
              </a:rPr>
              <a:t>) y Venezuela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9996" y="1792542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Economic Research Forum</a:t>
            </a:r>
          </a:p>
          <a:p>
            <a:r>
              <a:rPr lang="en-US" smtClean="0">
                <a:latin typeface="Calibri" panose="020F0502020204030204" pitchFamily="34" charset="0"/>
              </a:rPr>
              <a:t>Egypt y Iran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32" y="2438873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AfDB</a:t>
            </a:r>
          </a:p>
          <a:p>
            <a:r>
              <a:rPr lang="en-US" smtClean="0">
                <a:latin typeface="Calibri" panose="020F0502020204030204" pitchFamily="34" charset="0"/>
              </a:rPr>
              <a:t>Tunisia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834" y="2484008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CADEP</a:t>
            </a:r>
          </a:p>
          <a:p>
            <a:r>
              <a:rPr lang="en-US" smtClean="0">
                <a:latin typeface="Calibri" panose="020F0502020204030204" pitchFamily="34" charset="0"/>
              </a:rPr>
              <a:t>Paraguay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9996" y="2455100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CBGA</a:t>
            </a:r>
          </a:p>
          <a:p>
            <a:r>
              <a:rPr lang="en-US" smtClean="0">
                <a:latin typeface="Calibri" panose="020F0502020204030204" pitchFamily="34" charset="0"/>
              </a:rPr>
              <a:t>India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881" y="3136399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FUSADES</a:t>
            </a:r>
          </a:p>
          <a:p>
            <a:r>
              <a:rPr lang="en-US" smtClean="0">
                <a:latin typeface="Calibri" panose="020F0502020204030204" pitchFamily="34" charset="0"/>
              </a:rPr>
              <a:t>El Salvador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1834" y="3136767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REPOA</a:t>
            </a:r>
          </a:p>
          <a:p>
            <a:r>
              <a:rPr lang="en-US" smtClean="0">
                <a:latin typeface="Calibri" panose="020F0502020204030204" pitchFamily="34" charset="0"/>
              </a:rPr>
              <a:t>Tanzania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9996" y="3107859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University of Ghana</a:t>
            </a:r>
          </a:p>
          <a:p>
            <a:r>
              <a:rPr lang="en-US" smtClean="0">
                <a:latin typeface="Calibri" panose="020F0502020204030204" pitchFamily="34" charset="0"/>
              </a:rPr>
              <a:t>Ghana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881" y="3803559"/>
            <a:ext cx="5424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OCDE</a:t>
            </a:r>
          </a:p>
          <a:p>
            <a:r>
              <a:rPr lang="en-US" smtClean="0">
                <a:latin typeface="Calibri" panose="020F0502020204030204" pitchFamily="34" charset="0"/>
              </a:rPr>
              <a:t>Capítulo para publicación </a:t>
            </a:r>
            <a:r>
              <a:rPr lang="en-US" i="1" smtClean="0">
                <a:latin typeface="Calibri" panose="020F0502020204030204" pitchFamily="34" charset="0"/>
              </a:rPr>
              <a:t>flagship</a:t>
            </a:r>
            <a:r>
              <a:rPr lang="en-US" smtClean="0">
                <a:latin typeface="Calibri" panose="020F0502020204030204" pitchFamily="34" charset="0"/>
              </a:rPr>
              <a:t> y proyecto sobre redistribución y la clase media  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1255" y="3797212"/>
            <a:ext cx="276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FMI</a:t>
            </a:r>
          </a:p>
          <a:p>
            <a:r>
              <a:rPr lang="en-US" smtClean="0">
                <a:latin typeface="Calibri" panose="020F0502020204030204" pitchFamily="34" charset="0"/>
              </a:rPr>
              <a:t>Capítulo para volumen editado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3462" y="1831249"/>
            <a:ext cx="285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CAF</a:t>
            </a:r>
          </a:p>
          <a:p>
            <a:r>
              <a:rPr lang="en-US" smtClean="0">
                <a:latin typeface="Calibri" panose="020F0502020204030204" pitchFamily="34" charset="0"/>
              </a:rPr>
              <a:t>Documento de trabajo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881" y="4676231"/>
            <a:ext cx="506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ADB</a:t>
            </a:r>
          </a:p>
          <a:p>
            <a:r>
              <a:rPr lang="en-US" smtClean="0">
                <a:latin typeface="Calibri" panose="020F0502020204030204" pitchFamily="34" charset="0"/>
              </a:rPr>
              <a:t>Cuadro para publicación </a:t>
            </a:r>
            <a:r>
              <a:rPr lang="en-US" i="1" smtClean="0">
                <a:latin typeface="Calibri" panose="020F0502020204030204" pitchFamily="34" charset="0"/>
              </a:rPr>
              <a:t>flagship</a:t>
            </a:r>
            <a:r>
              <a:rPr lang="en-US" smtClean="0">
                <a:latin typeface="Calibri" panose="020F0502020204030204" pitchFamily="34" charset="0"/>
              </a:rPr>
              <a:t>; capítulo para volumen editado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881" y="5521553"/>
            <a:ext cx="43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CEPAL</a:t>
            </a:r>
          </a:p>
          <a:p>
            <a:r>
              <a:rPr lang="en-US" smtClean="0">
                <a:latin typeface="Calibri" panose="020F0502020204030204" pitchFamily="34" charset="0"/>
              </a:rPr>
              <a:t>Cuadro para publicación </a:t>
            </a:r>
            <a:r>
              <a:rPr lang="en-US" i="1" smtClean="0">
                <a:latin typeface="Calibri" panose="020F0502020204030204" pitchFamily="34" charset="0"/>
              </a:rPr>
              <a:t>flagship</a:t>
            </a:r>
            <a:r>
              <a:rPr lang="en-US" smtClean="0">
                <a:latin typeface="Calibri" panose="020F0502020204030204" pitchFamily="34" charset="0"/>
              </a:rPr>
              <a:t> </a:t>
            </a:r>
            <a:endParaRPr lang="es-MX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1253" y="5578101"/>
            <a:ext cx="305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alibri" panose="020F0502020204030204" pitchFamily="34" charset="0"/>
              </a:rPr>
              <a:t>International Growth Center</a:t>
            </a:r>
          </a:p>
          <a:p>
            <a:r>
              <a:rPr lang="en-US" smtClean="0">
                <a:latin typeface="Calibri" panose="020F0502020204030204" pitchFamily="34" charset="0"/>
              </a:rPr>
              <a:t>Uganda</a:t>
            </a:r>
            <a:endParaRPr 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¿Qué es CEQ? Cubertura de Países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33 </a:t>
            </a:r>
            <a:r>
              <a:rPr lang="en-US" dirty="0" err="1" smtClean="0"/>
              <a:t>países</a:t>
            </a:r>
            <a:r>
              <a:rPr lang="en-US" dirty="0" smtClean="0"/>
              <a:t> en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 de </a:t>
            </a:r>
            <a:r>
              <a:rPr lang="en-US" dirty="0" err="1" smtClean="0"/>
              <a:t>implemntaci</a:t>
            </a:r>
            <a:r>
              <a:rPr lang="es-ES" dirty="0" err="1" smtClean="0"/>
              <a:t>ón</a:t>
            </a:r>
            <a:r>
              <a:rPr lang="es-E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Asia.............................................................4 </a:t>
            </a:r>
            <a:r>
              <a:rPr lang="en-US" dirty="0" err="1" smtClean="0"/>
              <a:t>países</a:t>
            </a:r>
            <a:endParaRPr lang="en-US" dirty="0" smtClean="0"/>
          </a:p>
          <a:p>
            <a:pPr lvl="1"/>
            <a:r>
              <a:rPr lang="en-US" dirty="0" smtClean="0"/>
              <a:t>Europa y Asia Central (ECA)........................3 </a:t>
            </a:r>
            <a:r>
              <a:rPr lang="en-US" dirty="0" err="1" smtClean="0"/>
              <a:t>países</a:t>
            </a:r>
            <a:endParaRPr lang="en-US" dirty="0" smtClean="0"/>
          </a:p>
          <a:p>
            <a:pPr lvl="1"/>
            <a:r>
              <a:rPr lang="en-US" dirty="0" err="1" smtClean="0"/>
              <a:t>América</a:t>
            </a:r>
            <a:r>
              <a:rPr lang="en-US" dirty="0" smtClean="0"/>
              <a:t> Latina y el Caribe (LAC)...............17 </a:t>
            </a:r>
            <a:r>
              <a:rPr lang="en-US" dirty="0" err="1" smtClean="0"/>
              <a:t>países</a:t>
            </a:r>
            <a:endParaRPr lang="en-US" dirty="0" smtClean="0"/>
          </a:p>
          <a:p>
            <a:pPr lvl="1"/>
            <a:r>
              <a:rPr lang="en-US" dirty="0" err="1" smtClean="0"/>
              <a:t>Oriente</a:t>
            </a:r>
            <a:r>
              <a:rPr lang="en-US" dirty="0" smtClean="0"/>
              <a:t> Medio y Norte de </a:t>
            </a:r>
            <a:r>
              <a:rPr lang="en-US" dirty="0" err="1" smtClean="0"/>
              <a:t>África</a:t>
            </a:r>
            <a:r>
              <a:rPr lang="en-US" dirty="0" smtClean="0"/>
              <a:t> (MENA)...4 </a:t>
            </a:r>
            <a:r>
              <a:rPr lang="en-US" dirty="0" err="1" smtClean="0"/>
              <a:t>países</a:t>
            </a:r>
            <a:endParaRPr lang="en-US" dirty="0" smtClean="0"/>
          </a:p>
          <a:p>
            <a:pPr lvl="1"/>
            <a:r>
              <a:rPr lang="en-US" dirty="0" err="1" smtClean="0"/>
              <a:t>África</a:t>
            </a:r>
            <a:r>
              <a:rPr lang="en-US" dirty="0" smtClean="0"/>
              <a:t> (SSA).................................................4 </a:t>
            </a:r>
            <a:r>
              <a:rPr lang="en-US" dirty="0" err="1" smtClean="0"/>
              <a:t>países</a:t>
            </a:r>
            <a:endParaRPr lang="en-US" dirty="0" smtClean="0"/>
          </a:p>
          <a:p>
            <a:pPr lvl="1"/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endParaRPr lang="en-US" dirty="0" smtClean="0"/>
          </a:p>
          <a:p>
            <a:r>
              <a:rPr lang="en-US" dirty="0" smtClean="0"/>
              <a:t>De los 33, 17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completado</a:t>
            </a:r>
            <a:r>
              <a:rPr lang="en-US" dirty="0" smtClean="0"/>
              <a:t> </a:t>
            </a:r>
            <a:r>
              <a:rPr lang="en-US" dirty="0" err="1" smtClean="0"/>
              <a:t>Evaluaciones</a:t>
            </a:r>
            <a:r>
              <a:rPr lang="en-US" dirty="0" smtClean="0"/>
              <a:t> CEQ</a:t>
            </a:r>
          </a:p>
        </p:txBody>
      </p:sp>
    </p:spTree>
    <p:extLst>
      <p:ext uri="{BB962C8B-B14F-4D97-AF65-F5344CB8AC3E}">
        <p14:creationId xmlns:p14="http://schemas.microsoft.com/office/powerpoint/2010/main" val="40355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www.commitmenttoequity.org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9327" t="59578" r="60363" b="36431"/>
          <a:stretch/>
        </p:blipFill>
        <p:spPr bwMode="auto">
          <a:xfrm>
            <a:off x="2005961" y="5799649"/>
            <a:ext cx="1981200" cy="431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 xmlns:lc="http://schemas.openxmlformats.org/drawingml/2006/lockedCanvas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47468" t="59578" r="41059" b="36431"/>
          <a:stretch/>
        </p:blipFill>
        <p:spPr bwMode="auto">
          <a:xfrm>
            <a:off x="5141843" y="5799649"/>
            <a:ext cx="2286000" cy="447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 xmlns:lc="http://schemas.openxmlformats.org/drawingml/2006/lockedCanvas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991083"/>
            <a:ext cx="9144000" cy="47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114"/>
            <a:ext cx="8229600" cy="1143000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CEQ? </a:t>
            </a:r>
            <a:r>
              <a:rPr lang="en-US" dirty="0" err="1" smtClean="0"/>
              <a:t>Herramientas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124"/>
            <a:ext cx="8229600" cy="5408990"/>
          </a:xfrm>
        </p:spPr>
        <p:txBody>
          <a:bodyPr>
            <a:noAutofit/>
          </a:bodyPr>
          <a:lstStyle/>
          <a:p>
            <a:r>
              <a:rPr lang="en-US" b="1" dirty="0" smtClean="0"/>
              <a:t>Manual (Handbook)</a:t>
            </a:r>
          </a:p>
          <a:p>
            <a:pPr lvl="1"/>
            <a:r>
              <a:rPr lang="en-US" dirty="0" err="1" smtClean="0"/>
              <a:t>Versión</a:t>
            </a:r>
            <a:r>
              <a:rPr lang="en-US" dirty="0" smtClean="0"/>
              <a:t> actual: </a:t>
            </a:r>
            <a:r>
              <a:rPr lang="en-US" dirty="0" err="1" smtClean="0"/>
              <a:t>Lustig</a:t>
            </a:r>
            <a:r>
              <a:rPr lang="en-US" dirty="0" smtClean="0"/>
              <a:t> and Higgins, sept. de 2013</a:t>
            </a:r>
          </a:p>
          <a:p>
            <a:pPr lvl="2"/>
            <a:r>
              <a:rPr lang="en-US" dirty="0" err="1" smtClean="0"/>
              <a:t>incluye</a:t>
            </a:r>
            <a:r>
              <a:rPr lang="en-US" dirty="0" smtClean="0"/>
              <a:t>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ejemplar</a:t>
            </a:r>
            <a:r>
              <a:rPr lang="en-US" dirty="0" smtClean="0"/>
              <a:t> de Stata</a:t>
            </a:r>
          </a:p>
          <a:p>
            <a:pPr lvl="2"/>
            <a:r>
              <a:rPr lang="en-US" dirty="0" err="1" smtClean="0"/>
              <a:t>disponible</a:t>
            </a:r>
            <a:r>
              <a:rPr lang="en-US" dirty="0" smtClean="0"/>
              <a:t> en el </a:t>
            </a:r>
            <a:r>
              <a:rPr lang="en-US" dirty="0" err="1" smtClean="0"/>
              <a:t>sitio</a:t>
            </a:r>
            <a:r>
              <a:rPr lang="en-US" dirty="0" smtClean="0"/>
              <a:t> web de CEQ</a:t>
            </a:r>
          </a:p>
          <a:p>
            <a:pPr lvl="1"/>
            <a:r>
              <a:rPr lang="en-US" dirty="0" err="1" smtClean="0"/>
              <a:t>Versión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publicarse</a:t>
            </a:r>
            <a:r>
              <a:rPr lang="en-US" dirty="0" smtClean="0"/>
              <a:t>: </a:t>
            </a:r>
            <a:r>
              <a:rPr lang="en-US" dirty="0" err="1" smtClean="0"/>
              <a:t>Lustig</a:t>
            </a:r>
            <a:r>
              <a:rPr lang="en-US" dirty="0" smtClean="0"/>
              <a:t>, </a:t>
            </a:r>
            <a:r>
              <a:rPr lang="en-US" dirty="0" err="1" smtClean="0"/>
              <a:t>editora</a:t>
            </a:r>
            <a:r>
              <a:rPr lang="en-US" dirty="0" smtClean="0"/>
              <a:t>, 2016</a:t>
            </a:r>
          </a:p>
          <a:p>
            <a:r>
              <a:rPr lang="en-US" b="1" dirty="0" err="1" smtClean="0"/>
              <a:t>Formato</a:t>
            </a:r>
            <a:r>
              <a:rPr lang="en-US" b="1" dirty="0" smtClean="0"/>
              <a:t> maestro de </a:t>
            </a:r>
            <a:r>
              <a:rPr lang="en-US" b="1" dirty="0" err="1" smtClean="0"/>
              <a:t>presentaci</a:t>
            </a:r>
            <a:r>
              <a:rPr lang="es-ES" b="1" dirty="0" err="1" smtClean="0"/>
              <a:t>ón</a:t>
            </a:r>
            <a:r>
              <a:rPr lang="es-ES" b="1" dirty="0" smtClean="0"/>
              <a:t> de resultados (</a:t>
            </a:r>
            <a:r>
              <a:rPr lang="en-US" b="1" dirty="0" smtClean="0"/>
              <a:t>Master Workbook)</a:t>
            </a:r>
          </a:p>
          <a:p>
            <a:pPr lvl="1"/>
            <a:r>
              <a:rPr lang="en-US" dirty="0" err="1" smtClean="0"/>
              <a:t>Archivo</a:t>
            </a:r>
            <a:r>
              <a:rPr lang="en-US" dirty="0" smtClean="0"/>
              <a:t> Excel para </a:t>
            </a:r>
            <a:r>
              <a:rPr lang="en-US" dirty="0" err="1" smtClean="0"/>
              <a:t>presentar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general, </a:t>
            </a:r>
            <a:r>
              <a:rPr lang="en-US" dirty="0" err="1" smtClean="0"/>
              <a:t>supuestos</a:t>
            </a:r>
            <a:r>
              <a:rPr lang="en-US" dirty="0" smtClean="0"/>
              <a:t>, </a:t>
            </a:r>
            <a:r>
              <a:rPr lang="en-US" dirty="0" err="1" smtClean="0"/>
              <a:t>resultados</a:t>
            </a:r>
            <a:endParaRPr lang="en-US" dirty="0" smtClean="0"/>
          </a:p>
          <a:p>
            <a:pPr lvl="1"/>
            <a:r>
              <a:rPr lang="en-US" dirty="0" err="1" smtClean="0"/>
              <a:t>Versión</a:t>
            </a:r>
            <a:r>
              <a:rPr lang="en-US" dirty="0" smtClean="0"/>
              <a:t> actual: </a:t>
            </a:r>
            <a:r>
              <a:rPr lang="en-US" dirty="0" err="1" smtClean="0"/>
              <a:t>septiembre</a:t>
            </a:r>
            <a:r>
              <a:rPr lang="en-US" dirty="0" smtClean="0"/>
              <a:t> 2015</a:t>
            </a:r>
          </a:p>
          <a:p>
            <a:pPr lvl="2"/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solicitud</a:t>
            </a:r>
            <a:r>
              <a:rPr lang="en-US" dirty="0" smtClean="0"/>
              <a:t> de </a:t>
            </a:r>
            <a:r>
              <a:rPr lang="en-US" dirty="0" err="1" smtClean="0"/>
              <a:t>permiso</a:t>
            </a:r>
            <a:endParaRPr lang="en-US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¿Qué es CEQ? Herramientas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7"/>
            <a:ext cx="8229600" cy="5266266"/>
          </a:xfrm>
        </p:spPr>
        <p:txBody>
          <a:bodyPr>
            <a:noAutofit/>
          </a:bodyPr>
          <a:lstStyle/>
          <a:p>
            <a:r>
              <a:rPr lang="en-US" b="1" smtClean="0"/>
              <a:t>Paquete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ceq</a:t>
            </a:r>
            <a:r>
              <a:rPr lang="en-US" smtClean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b="1" smtClean="0">
                <a:latin typeface="Calibri" panose="020F0502020204030204" pitchFamily="34" charset="0"/>
                <a:cs typeface="Courier New" panose="02070309020205020404" pitchFamily="49" charset="0"/>
              </a:rPr>
              <a:t>de Stata</a:t>
            </a:r>
            <a:endParaRPr lang="en-US" b="1" smtClean="0"/>
          </a:p>
          <a:p>
            <a:pPr lvl="1"/>
            <a:r>
              <a:rPr lang="en-US" smtClean="0"/>
              <a:t>Varios comandos (archivos .ado) de Stata para hacer un CEQ Assessment </a:t>
            </a:r>
          </a:p>
          <a:p>
            <a:pPr lvl="1"/>
            <a:r>
              <a:rPr lang="en-US" smtClean="0"/>
              <a:t>Llenan automáticamente la Parte II Output Tables del Master Workbook</a:t>
            </a:r>
          </a:p>
          <a:p>
            <a:pPr lvl="1"/>
            <a:r>
              <a:rPr lang="en-US" smtClean="0"/>
              <a:t>Para análisis por raza/etnia, llenan automáticamente la Parte III Ethno-Racial Workbook</a:t>
            </a:r>
            <a:endParaRPr lang="en-US"/>
          </a:p>
          <a:p>
            <a:pPr lvl="1"/>
            <a:r>
              <a:rPr lang="en-US" smtClean="0"/>
              <a:t>Disponible a través de Stata:</a:t>
            </a:r>
            <a:endParaRPr lang="en-US" dirty="0"/>
          </a:p>
          <a:p>
            <a:pPr marL="457200" lvl="1" indent="0">
              <a:buNone/>
            </a:pPr>
            <a:r>
              <a:rPr lang="en-US"/>
              <a:t>	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ssc install ceq, replace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Estructura del taller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22 de </a:t>
            </a:r>
            <a:r>
              <a:rPr lang="en-US" b="1" dirty="0" err="1" smtClean="0"/>
              <a:t>septiembre</a:t>
            </a:r>
            <a:r>
              <a:rPr lang="en-US" b="1" dirty="0" smtClean="0"/>
              <a:t> del 2015: </a:t>
            </a:r>
            <a:r>
              <a:rPr lang="en-US" b="1" dirty="0" err="1" smtClean="0"/>
              <a:t>mañana</a:t>
            </a:r>
            <a:endParaRPr lang="en-US" dirty="0" smtClean="0"/>
          </a:p>
          <a:p>
            <a:r>
              <a:rPr lang="en-US" b="1" dirty="0" err="1" smtClean="0"/>
              <a:t>Sesión</a:t>
            </a:r>
            <a:r>
              <a:rPr lang="en-US" b="1" dirty="0" smtClean="0"/>
              <a:t> 1: </a:t>
            </a:r>
            <a:r>
              <a:rPr lang="en-US" dirty="0" err="1" smtClean="0"/>
              <a:t>Introducción</a:t>
            </a:r>
            <a:r>
              <a:rPr lang="en-US" dirty="0" smtClean="0"/>
              <a:t> al CEQ</a:t>
            </a:r>
          </a:p>
          <a:p>
            <a:pPr lvl="1"/>
            <a:r>
              <a:rPr lang="en-US" dirty="0" err="1" smtClean="0"/>
              <a:t>Descripción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  <a:p>
            <a:pPr lvl="1"/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/>
              <a:t>teóricos</a:t>
            </a:r>
            <a:r>
              <a:rPr lang="en-US" dirty="0"/>
              <a:t> en el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 smtClean="0"/>
              <a:t>incidencia</a:t>
            </a:r>
            <a:r>
              <a:rPr lang="en-US" dirty="0" smtClean="0"/>
              <a:t> fiscal</a:t>
            </a:r>
          </a:p>
          <a:p>
            <a:pPr lvl="1"/>
            <a:r>
              <a:rPr lang="en-US" dirty="0" err="1" smtClean="0"/>
              <a:t>Resumen</a:t>
            </a:r>
            <a:r>
              <a:rPr lang="en-US" dirty="0" smtClean="0"/>
              <a:t> de los </a:t>
            </a:r>
            <a:r>
              <a:rPr lang="en-US" dirty="0" err="1" smtClean="0"/>
              <a:t>resultados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6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¿Qué es CEQ? </a:t>
            </a:r>
            <a:r>
              <a:rPr lang="en-US" smtClean="0"/>
              <a:t>Publicaciones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7"/>
            <a:ext cx="8352692" cy="5266266"/>
          </a:xfrm>
        </p:spPr>
        <p:txBody>
          <a:bodyPr>
            <a:noAutofit/>
          </a:bodyPr>
          <a:lstStyle/>
          <a:p>
            <a:r>
              <a:rPr lang="en-US" dirty="0" smtClean="0"/>
              <a:t>Manual (Handbook)</a:t>
            </a:r>
          </a:p>
          <a:p>
            <a:r>
              <a:rPr lang="en-US" dirty="0" err="1" smtClean="0"/>
              <a:t>Más</a:t>
            </a:r>
            <a:r>
              <a:rPr lang="en-US" dirty="0" smtClean="0"/>
              <a:t> de 30 </a:t>
            </a:r>
            <a:r>
              <a:rPr lang="en-US" dirty="0" err="1" smtClean="0"/>
              <a:t>documentos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n-US" dirty="0" smtClean="0"/>
          </a:p>
          <a:p>
            <a:r>
              <a:rPr lang="en-US" dirty="0" err="1" smtClean="0"/>
              <a:t>Publicaciones</a:t>
            </a:r>
            <a:r>
              <a:rPr lang="en-US" dirty="0" smtClean="0"/>
              <a:t> en </a:t>
            </a:r>
            <a:r>
              <a:rPr lang="en-US" dirty="0" err="1" smtClean="0"/>
              <a:t>revistas</a:t>
            </a:r>
            <a:r>
              <a:rPr lang="en-US" dirty="0" smtClean="0"/>
              <a:t> </a:t>
            </a:r>
            <a:r>
              <a:rPr lang="en-US" dirty="0" err="1" smtClean="0"/>
              <a:t>académicas</a:t>
            </a:r>
            <a:endParaRPr lang="en-US" dirty="0"/>
          </a:p>
          <a:p>
            <a:pPr lvl="1"/>
            <a:r>
              <a:rPr lang="en-US" dirty="0" smtClean="0"/>
              <a:t>N</a:t>
            </a:r>
            <a:r>
              <a:rPr lang="es-ES" dirty="0" err="1" smtClean="0"/>
              <a:t>úmero</a:t>
            </a:r>
            <a:r>
              <a:rPr lang="es-ES" dirty="0" smtClean="0"/>
              <a:t> Especial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i="1" dirty="0"/>
              <a:t>Public Finance Review</a:t>
            </a:r>
          </a:p>
          <a:p>
            <a:pPr lvl="2"/>
            <a:r>
              <a:rPr lang="en-US" dirty="0" err="1" smtClean="0"/>
              <a:t>Lustig</a:t>
            </a:r>
            <a:r>
              <a:rPr lang="en-US" dirty="0" smtClean="0"/>
              <a:t>, </a:t>
            </a:r>
            <a:r>
              <a:rPr lang="en-US" dirty="0" err="1" smtClean="0"/>
              <a:t>Pessino</a:t>
            </a:r>
            <a:r>
              <a:rPr lang="en-US" dirty="0" smtClean="0"/>
              <a:t>, Scott </a:t>
            </a:r>
            <a:r>
              <a:rPr lang="en-US" dirty="0"/>
              <a:t>(2014), </a:t>
            </a:r>
            <a:r>
              <a:rPr lang="en-US" dirty="0" err="1" smtClean="0"/>
              <a:t>Lustig</a:t>
            </a:r>
            <a:r>
              <a:rPr lang="en-US" dirty="0" smtClean="0"/>
              <a:t> y </a:t>
            </a:r>
            <a:r>
              <a:rPr lang="en-US" dirty="0" err="1" smtClean="0"/>
              <a:t>Pessino</a:t>
            </a:r>
            <a:r>
              <a:rPr lang="en-US" dirty="0" smtClean="0"/>
              <a:t> </a:t>
            </a:r>
            <a:r>
              <a:rPr lang="en-US" dirty="0"/>
              <a:t>(2014), Paz </a:t>
            </a:r>
            <a:r>
              <a:rPr lang="en-US" dirty="0" err="1"/>
              <a:t>Arauco</a:t>
            </a:r>
            <a:r>
              <a:rPr lang="en-US" dirty="0"/>
              <a:t> et al. (2014), Higgins y</a:t>
            </a:r>
            <a:r>
              <a:rPr lang="en-US" dirty="0" smtClean="0"/>
              <a:t> </a:t>
            </a:r>
            <a:r>
              <a:rPr lang="en-US" dirty="0"/>
              <a:t>Pereira (2014), Scott (2014), Jaramillo (2014), </a:t>
            </a:r>
            <a:r>
              <a:rPr lang="en-US" dirty="0" err="1"/>
              <a:t>Bucheli</a:t>
            </a:r>
            <a:r>
              <a:rPr lang="en-US" dirty="0"/>
              <a:t> et al. (2014)</a:t>
            </a:r>
          </a:p>
          <a:p>
            <a:pPr lvl="1"/>
            <a:r>
              <a:rPr lang="en-US" dirty="0"/>
              <a:t>Cabrera, </a:t>
            </a:r>
            <a:r>
              <a:rPr lang="en-US" dirty="0" err="1"/>
              <a:t>Lustig</a:t>
            </a:r>
            <a:r>
              <a:rPr lang="en-US" dirty="0"/>
              <a:t>, Moran (2015, </a:t>
            </a:r>
            <a:r>
              <a:rPr lang="en-US" i="1" dirty="0"/>
              <a:t>World Development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Higgins, </a:t>
            </a:r>
            <a:r>
              <a:rPr lang="en-US" dirty="0" err="1" smtClean="0"/>
              <a:t>Lustig</a:t>
            </a:r>
            <a:r>
              <a:rPr lang="en-US" dirty="0" smtClean="0"/>
              <a:t>, Ruble, </a:t>
            </a:r>
            <a:r>
              <a:rPr lang="en-US" dirty="0" err="1" smtClean="0"/>
              <a:t>Smeeding</a:t>
            </a:r>
            <a:r>
              <a:rPr lang="en-US" dirty="0" smtClean="0"/>
              <a:t> (2015, </a:t>
            </a:r>
            <a:r>
              <a:rPr lang="en-US" i="1" dirty="0" smtClean="0"/>
              <a:t>Review of Income and Wealth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¿Qué es CEQ?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Contribuciones Metodológicas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7"/>
            <a:ext cx="8229600" cy="5266266"/>
          </a:xfrm>
        </p:spPr>
        <p:txBody>
          <a:bodyPr>
            <a:noAutofit/>
          </a:bodyPr>
          <a:lstStyle/>
          <a:p>
            <a:r>
              <a:rPr lang="en-US" dirty="0" err="1" smtClean="0"/>
              <a:t>Diseño</a:t>
            </a:r>
            <a:r>
              <a:rPr lang="en-US" dirty="0" smtClean="0"/>
              <a:t> de </a:t>
            </a:r>
            <a:r>
              <a:rPr lang="en-US" dirty="0" err="1" smtClean="0"/>
              <a:t>Evaluaciones</a:t>
            </a:r>
            <a:r>
              <a:rPr lang="en-US" dirty="0" smtClean="0"/>
              <a:t> CEQ (CEQ Assessments), </a:t>
            </a:r>
            <a:r>
              <a:rPr lang="en-US" dirty="0" err="1" smtClean="0"/>
              <a:t>incluyendo</a:t>
            </a:r>
            <a:r>
              <a:rPr lang="en-US" dirty="0" smtClean="0"/>
              <a:t> </a:t>
            </a:r>
            <a:r>
              <a:rPr lang="en-US" dirty="0" err="1" smtClean="0"/>
              <a:t>guía</a:t>
            </a:r>
            <a:r>
              <a:rPr lang="en-US" dirty="0" smtClean="0"/>
              <a:t> </a:t>
            </a:r>
            <a:r>
              <a:rPr lang="en-US" dirty="0" err="1" smtClean="0"/>
              <a:t>metodológica</a:t>
            </a:r>
            <a:r>
              <a:rPr lang="en-US" dirty="0" smtClean="0"/>
              <a:t> y </a:t>
            </a:r>
            <a:r>
              <a:rPr lang="en-US" dirty="0" err="1" smtClean="0"/>
              <a:t>práctica</a:t>
            </a:r>
            <a:r>
              <a:rPr lang="en-US" dirty="0" smtClean="0"/>
              <a:t>, Master Workbook, </a:t>
            </a:r>
            <a:r>
              <a:rPr lang="en-US" dirty="0" err="1" smtClean="0"/>
              <a:t>paquete</a:t>
            </a:r>
            <a:r>
              <a:rPr lang="en-US" dirty="0" smtClean="0"/>
              <a:t> de Stata</a:t>
            </a:r>
          </a:p>
          <a:p>
            <a:r>
              <a:rPr lang="en-US" dirty="0" err="1" smtClean="0"/>
              <a:t>Harmonización</a:t>
            </a:r>
            <a:r>
              <a:rPr lang="en-US" dirty="0" smtClean="0"/>
              <a:t> de </a:t>
            </a:r>
            <a:r>
              <a:rPr lang="en-US" dirty="0" err="1" smtClean="0"/>
              <a:t>conceptos</a:t>
            </a:r>
            <a:r>
              <a:rPr lang="en-US" dirty="0" smtClean="0"/>
              <a:t> y </a:t>
            </a:r>
            <a:r>
              <a:rPr lang="en-US" dirty="0" err="1" smtClean="0"/>
              <a:t>métodos</a:t>
            </a:r>
            <a:endParaRPr lang="en-US" dirty="0" smtClean="0"/>
          </a:p>
          <a:p>
            <a:r>
              <a:rPr lang="en-US" dirty="0" err="1" smtClean="0"/>
              <a:t>Metodología</a:t>
            </a:r>
            <a:r>
              <a:rPr lang="en-US" dirty="0" smtClean="0"/>
              <a:t> del </a:t>
            </a:r>
            <a:r>
              <a:rPr lang="en-US" dirty="0" err="1" smtClean="0"/>
              <a:t>análisis</a:t>
            </a:r>
            <a:r>
              <a:rPr lang="en-US" dirty="0" smtClean="0"/>
              <a:t> de </a:t>
            </a:r>
            <a:r>
              <a:rPr lang="en-US" dirty="0" err="1" smtClean="0"/>
              <a:t>restribución</a:t>
            </a:r>
            <a:r>
              <a:rPr lang="en-US" dirty="0" smtClean="0"/>
              <a:t> fiscal (</a:t>
            </a:r>
            <a:r>
              <a:rPr lang="en-US" dirty="0" err="1" smtClean="0"/>
              <a:t>Lustig</a:t>
            </a:r>
            <a:r>
              <a:rPr lang="en-US" dirty="0" smtClean="0"/>
              <a:t>, </a:t>
            </a:r>
            <a:r>
              <a:rPr lang="en-US" dirty="0" err="1" smtClean="0"/>
              <a:t>Enami</a:t>
            </a:r>
            <a:r>
              <a:rPr lang="en-US" dirty="0" smtClean="0"/>
              <a:t> y </a:t>
            </a:r>
            <a:r>
              <a:rPr lang="en-US" dirty="0" err="1" smtClean="0"/>
              <a:t>Aranda</a:t>
            </a:r>
            <a:r>
              <a:rPr lang="en-US" dirty="0" smtClean="0"/>
              <a:t>, 2015)</a:t>
            </a:r>
          </a:p>
          <a:p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de </a:t>
            </a:r>
            <a:r>
              <a:rPr lang="en-US" dirty="0" err="1" smtClean="0"/>
              <a:t>empobrecimiento</a:t>
            </a:r>
            <a:r>
              <a:rPr lang="en-US" dirty="0" smtClean="0"/>
              <a:t> fiscal y </a:t>
            </a:r>
            <a:r>
              <a:rPr lang="en-US" dirty="0" err="1" smtClean="0"/>
              <a:t>beneficios</a:t>
            </a:r>
            <a:r>
              <a:rPr lang="en-US" dirty="0" smtClean="0"/>
              <a:t> </a:t>
            </a:r>
            <a:r>
              <a:rPr lang="en-US" dirty="0" err="1" smtClean="0"/>
              <a:t>fiscales</a:t>
            </a:r>
            <a:r>
              <a:rPr lang="en-US" dirty="0" smtClean="0"/>
              <a:t> a los </a:t>
            </a:r>
            <a:r>
              <a:rPr lang="en-US" dirty="0" err="1" smtClean="0"/>
              <a:t>pobres</a:t>
            </a:r>
            <a:r>
              <a:rPr lang="en-US" dirty="0" smtClean="0"/>
              <a:t> (Higgins y </a:t>
            </a:r>
            <a:r>
              <a:rPr lang="en-US" dirty="0" err="1" smtClean="0"/>
              <a:t>Lustig</a:t>
            </a:r>
            <a:r>
              <a:rPr lang="en-US" dirty="0" smtClean="0"/>
              <a:t>,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CEQ?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Asesoramiento</a:t>
            </a:r>
            <a:r>
              <a:rPr lang="en-US" dirty="0" smtClean="0"/>
              <a:t> y </a:t>
            </a:r>
            <a:r>
              <a:rPr lang="en-US" dirty="0" err="1" smtClean="0"/>
              <a:t>Soporte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7"/>
            <a:ext cx="8229600" cy="5266266"/>
          </a:xfrm>
        </p:spPr>
        <p:txBody>
          <a:bodyPr>
            <a:noAutofit/>
          </a:bodyPr>
          <a:lstStyle/>
          <a:p>
            <a:r>
              <a:rPr lang="en-US" dirty="0" err="1" smtClean="0"/>
              <a:t>Adaptar</a:t>
            </a:r>
            <a:r>
              <a:rPr lang="en-US" dirty="0" smtClean="0"/>
              <a:t> la </a:t>
            </a:r>
            <a:r>
              <a:rPr lang="en-US" dirty="0" err="1" smtClean="0"/>
              <a:t>metodología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caracter</a:t>
            </a:r>
            <a:r>
              <a:rPr lang="es-ES" dirty="0" err="1" smtClean="0"/>
              <a:t>ísticas</a:t>
            </a:r>
            <a:r>
              <a:rPr lang="es-ES" dirty="0" smtClean="0"/>
              <a:t> específicas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país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fiscal y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disponbile</a:t>
            </a:r>
            <a:endParaRPr lang="en-US" dirty="0" smtClean="0"/>
          </a:p>
          <a:p>
            <a:r>
              <a:rPr lang="en-US" dirty="0" smtClean="0"/>
              <a:t>Control de </a:t>
            </a:r>
            <a:r>
              <a:rPr lang="en-US" dirty="0" err="1" smtClean="0"/>
              <a:t>calidad</a:t>
            </a:r>
            <a:endParaRPr lang="en-US" dirty="0" smtClean="0"/>
          </a:p>
          <a:p>
            <a:r>
              <a:rPr lang="en-US" dirty="0" err="1" smtClean="0"/>
              <a:t>Interpretación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endParaRPr lang="en-US" dirty="0" smtClean="0"/>
          </a:p>
          <a:p>
            <a:r>
              <a:rPr lang="en-US" dirty="0" err="1" smtClean="0"/>
              <a:t>Entrenamiento</a:t>
            </a:r>
            <a:r>
              <a:rPr lang="en-US" dirty="0" smtClean="0"/>
              <a:t> y </a:t>
            </a:r>
            <a:r>
              <a:rPr lang="en-US" dirty="0" err="1" smtClean="0"/>
              <a:t>capacitación</a:t>
            </a:r>
            <a:endParaRPr lang="en-US" dirty="0" smtClean="0"/>
          </a:p>
          <a:p>
            <a:r>
              <a:rPr lang="en-US" dirty="0" err="1" smtClean="0"/>
              <a:t>Reportes</a:t>
            </a:r>
            <a:r>
              <a:rPr lang="en-US" dirty="0" smtClean="0"/>
              <a:t> t</a:t>
            </a:r>
            <a:r>
              <a:rPr lang="es-ES" dirty="0" err="1" smtClean="0"/>
              <a:t>écnicos</a:t>
            </a:r>
            <a:r>
              <a:rPr lang="es-ES" dirty="0" smtClean="0"/>
              <a:t>, desde insumos hasta revisión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Comparaciones</a:t>
            </a:r>
            <a:r>
              <a:rPr lang="en-US" dirty="0" smtClean="0"/>
              <a:t> entre </a:t>
            </a:r>
            <a:r>
              <a:rPr lang="en-US" dirty="0" err="1" smtClean="0"/>
              <a:t>países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Guión de la sesión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Descripción</a:t>
            </a:r>
            <a:r>
              <a:rPr lang="en-US" dirty="0" smtClean="0"/>
              <a:t> del Proyecto</a:t>
            </a:r>
          </a:p>
          <a:p>
            <a:pPr marL="914400" lvl="1" indent="-514350"/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CEQ?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Principales</a:t>
            </a:r>
            <a:r>
              <a:rPr lang="en-US" b="1" dirty="0" smtClean="0"/>
              <a:t> </a:t>
            </a:r>
            <a:r>
              <a:rPr lang="en-US" b="1" dirty="0" err="1" smtClean="0"/>
              <a:t>elementos</a:t>
            </a:r>
            <a:r>
              <a:rPr lang="en-US" b="1" dirty="0" smtClean="0"/>
              <a:t> </a:t>
            </a:r>
            <a:r>
              <a:rPr lang="en-US" b="1" dirty="0" err="1" smtClean="0"/>
              <a:t>teóricos</a:t>
            </a:r>
            <a:r>
              <a:rPr lang="en-US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Resumen</a:t>
            </a:r>
            <a:r>
              <a:rPr lang="en-US" dirty="0"/>
              <a:t> de los </a:t>
            </a:r>
            <a:r>
              <a:rPr lang="en-US" dirty="0" err="1"/>
              <a:t>resultados</a:t>
            </a:r>
            <a:endParaRPr lang="en-US" dirty="0"/>
          </a:p>
          <a:p>
            <a:pPr marL="914400" lvl="1" indent="-514350"/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Evaluaciones</a:t>
            </a:r>
            <a:r>
              <a:rPr lang="en-US" dirty="0" smtClean="0"/>
              <a:t> CEQ para</a:t>
            </a:r>
            <a:r>
              <a:rPr lang="en-US" dirty="0"/>
              <a:t>:</a:t>
            </a:r>
          </a:p>
          <a:p>
            <a:pPr marL="1314450" lvl="2" indent="-514350"/>
            <a:r>
              <a:rPr lang="en-US" dirty="0" err="1"/>
              <a:t>Análisis</a:t>
            </a:r>
            <a:r>
              <a:rPr lang="en-US" dirty="0"/>
              <a:t> de un </a:t>
            </a:r>
            <a:r>
              <a:rPr lang="en-US" dirty="0" err="1"/>
              <a:t>país</a:t>
            </a:r>
            <a:r>
              <a:rPr lang="en-US" dirty="0"/>
              <a:t> en </a:t>
            </a:r>
            <a:r>
              <a:rPr lang="en-US" dirty="0" smtClean="0"/>
              <a:t>particular</a:t>
            </a:r>
            <a:endParaRPr lang="en-US" dirty="0"/>
          </a:p>
          <a:p>
            <a:pPr marL="1771650" lvl="3" indent="-514350"/>
            <a:r>
              <a:rPr lang="en-US" dirty="0" err="1"/>
              <a:t>Ejemplo</a:t>
            </a:r>
            <a:r>
              <a:rPr lang="en-US" dirty="0"/>
              <a:t>: Paraguay</a:t>
            </a:r>
          </a:p>
          <a:p>
            <a:pPr marL="1314450" lvl="2" indent="-514350"/>
            <a:r>
              <a:rPr lang="en-US" dirty="0" err="1"/>
              <a:t>Análisis</a:t>
            </a:r>
            <a:r>
              <a:rPr lang="en-US" dirty="0"/>
              <a:t> entre </a:t>
            </a:r>
            <a:r>
              <a:rPr lang="en-US" dirty="0" err="1" smtClean="0"/>
              <a:t>países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Se parte de un </a:t>
            </a:r>
            <a:r>
              <a:rPr lang="en-US" dirty="0" err="1" smtClean="0"/>
              <a:t>concepto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mercado</a:t>
            </a:r>
            <a:r>
              <a:rPr lang="en-US" dirty="0" smtClean="0"/>
              <a:t> o “pre-fiscal”</a:t>
            </a:r>
            <a:endParaRPr lang="es-ES" dirty="0"/>
          </a:p>
          <a:p>
            <a:r>
              <a:rPr lang="es-ES" dirty="0"/>
              <a:t>S</a:t>
            </a:r>
            <a:r>
              <a:rPr lang="es-ES" dirty="0" smtClean="0"/>
              <a:t>e le restan los impuestos y suman las transferencias para obtener el ingreso después de la acción fiscal</a:t>
            </a:r>
          </a:p>
          <a:p>
            <a:r>
              <a:rPr lang="es-ES" dirty="0" smtClean="0"/>
              <a:t>Se observa cómo la pobreza y la desigualdad evolucionan a través de los conceptos de ingreso y cómo se distribuyen los beneficios y impuestos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Análises de incidencia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0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21275"/>
          </a:xfrm>
        </p:spPr>
        <p:txBody>
          <a:bodyPr>
            <a:normAutofit/>
          </a:bodyPr>
          <a:lstStyle/>
          <a:p>
            <a:r>
              <a:rPr lang="en-US" sz="2800" smtClean="0"/>
              <a:t>Cuentan con las técnicas de vanguardia de análisis de incidencia</a:t>
            </a:r>
          </a:p>
          <a:p>
            <a:pPr lvl="1"/>
            <a:r>
              <a:rPr lang="en-US" sz="2400" smtClean="0"/>
              <a:t>Seguimos consultando con expertos para mejorar nuestros métodos</a:t>
            </a:r>
            <a:endParaRPr lang="es-ES" sz="2400" dirty="0"/>
          </a:p>
          <a:p>
            <a:r>
              <a:rPr lang="es-ES" sz="2800" smtClean="0"/>
              <a:t>Usa indicadores convencionales y nuevos para evaluar la progresividad, reducción de pobreza y efectividad de impuestos y transferencias</a:t>
            </a:r>
          </a:p>
          <a:p>
            <a:r>
              <a:rPr lang="es-ES" sz="2800" smtClean="0"/>
              <a:t>Permite identificar la contribución de intervenciones especificas en los objetivos de reducir la pobreza y aumentar la equidad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Métodos de CEQ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4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974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Incluídas</a:t>
            </a:r>
            <a:r>
              <a:rPr lang="en-US" sz="2800" dirty="0" smtClean="0"/>
              <a:t> </a:t>
            </a:r>
            <a:r>
              <a:rPr lang="en-US" sz="2800" dirty="0" err="1" smtClean="0"/>
              <a:t>actualmente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Impuestos</a:t>
            </a:r>
            <a:r>
              <a:rPr lang="en-US" sz="2400" dirty="0" smtClean="0"/>
              <a:t> </a:t>
            </a:r>
            <a:r>
              <a:rPr lang="en-US" sz="2400" dirty="0" err="1" smtClean="0"/>
              <a:t>directos</a:t>
            </a:r>
            <a:endParaRPr lang="en-US" sz="2400" dirty="0" smtClean="0"/>
          </a:p>
          <a:p>
            <a:pPr lvl="1"/>
            <a:r>
              <a:rPr lang="en-US" sz="2400" dirty="0" err="1" smtClean="0"/>
              <a:t>Transferencias</a:t>
            </a:r>
            <a:r>
              <a:rPr lang="en-US" sz="2400" dirty="0" smtClean="0"/>
              <a:t> </a:t>
            </a:r>
            <a:r>
              <a:rPr lang="en-US" sz="2400" dirty="0" err="1" smtClean="0"/>
              <a:t>monetarias</a:t>
            </a:r>
            <a:r>
              <a:rPr lang="en-US" sz="2400" dirty="0" smtClean="0"/>
              <a:t> </a:t>
            </a:r>
            <a:r>
              <a:rPr lang="en-US" sz="2400" dirty="0" err="1" smtClean="0"/>
              <a:t>directas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Transferencias</a:t>
            </a:r>
            <a:r>
              <a:rPr lang="en-US" sz="2400" dirty="0" smtClean="0"/>
              <a:t> </a:t>
            </a:r>
            <a:r>
              <a:rPr lang="en-US" sz="2400" dirty="0" err="1" smtClean="0"/>
              <a:t>cuasi-monetarias</a:t>
            </a:r>
            <a:r>
              <a:rPr lang="en-US" sz="2400" dirty="0" smtClean="0"/>
              <a:t> </a:t>
            </a:r>
            <a:r>
              <a:rPr lang="en-US" sz="2400" dirty="0" err="1" smtClean="0"/>
              <a:t>directas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alimentos</a:t>
            </a:r>
            <a:r>
              <a:rPr lang="en-US" sz="2400" dirty="0" smtClean="0"/>
              <a:t>, </a:t>
            </a:r>
            <a:r>
              <a:rPr lang="en-US" sz="2400" dirty="0" err="1" smtClean="0"/>
              <a:t>uniformes</a:t>
            </a:r>
            <a:r>
              <a:rPr lang="en-US" sz="2400" dirty="0" smtClean="0"/>
              <a:t> </a:t>
            </a:r>
            <a:r>
              <a:rPr lang="en-US" sz="2400" dirty="0" err="1" smtClean="0"/>
              <a:t>escolares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Contribuciones</a:t>
            </a:r>
            <a:r>
              <a:rPr lang="en-US" sz="2400" dirty="0" smtClean="0"/>
              <a:t> a </a:t>
            </a:r>
            <a:r>
              <a:rPr lang="en-US" sz="2400" dirty="0" err="1" smtClean="0"/>
              <a:t>pensiones</a:t>
            </a:r>
            <a:r>
              <a:rPr lang="en-US" sz="2400" dirty="0" smtClean="0"/>
              <a:t> y al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de </a:t>
            </a:r>
            <a:r>
              <a:rPr lang="en-US" sz="2400" dirty="0" err="1" smtClean="0"/>
              <a:t>seguridad</a:t>
            </a:r>
            <a:r>
              <a:rPr lang="en-US" sz="2400" dirty="0" smtClean="0"/>
              <a:t> social</a:t>
            </a:r>
          </a:p>
          <a:p>
            <a:pPr lvl="1"/>
            <a:r>
              <a:rPr lang="en-US" sz="2400" dirty="0" err="1" smtClean="0"/>
              <a:t>Subsidios</a:t>
            </a:r>
            <a:r>
              <a:rPr lang="en-US" sz="2400" dirty="0" smtClean="0"/>
              <a:t> </a:t>
            </a:r>
            <a:r>
              <a:rPr lang="en-US" sz="2400" dirty="0" err="1" smtClean="0"/>
              <a:t>indirectos</a:t>
            </a:r>
            <a:endParaRPr lang="en-US" sz="2400" dirty="0" smtClean="0"/>
          </a:p>
          <a:p>
            <a:pPr lvl="1"/>
            <a:r>
              <a:rPr lang="en-US" sz="2400" dirty="0" err="1" smtClean="0"/>
              <a:t>Impuestos</a:t>
            </a:r>
            <a:r>
              <a:rPr lang="en-US" sz="2400" dirty="0" smtClean="0"/>
              <a:t> </a:t>
            </a:r>
            <a:r>
              <a:rPr lang="en-US" sz="2400" dirty="0" err="1" smtClean="0"/>
              <a:t>indirectos</a:t>
            </a:r>
            <a:endParaRPr lang="en-US" sz="2400" dirty="0" smtClean="0"/>
          </a:p>
          <a:p>
            <a:pPr lvl="1"/>
            <a:r>
              <a:rPr lang="en-US" sz="2400" dirty="0" err="1" smtClean="0"/>
              <a:t>Transferencias</a:t>
            </a:r>
            <a:r>
              <a:rPr lang="en-US" sz="2400" dirty="0" smtClean="0"/>
              <a:t> en </a:t>
            </a:r>
            <a:r>
              <a:rPr lang="en-US" sz="2400" dirty="0" err="1" smtClean="0"/>
              <a:t>especie</a:t>
            </a:r>
            <a:r>
              <a:rPr lang="en-US" sz="2400" dirty="0" smtClean="0"/>
              <a:t> en </a:t>
            </a:r>
            <a:r>
              <a:rPr lang="en-US" sz="2400" dirty="0" err="1" smtClean="0"/>
              <a:t>educación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salud</a:t>
            </a:r>
            <a:endParaRPr lang="en-US" sz="2400" dirty="0" smtClean="0"/>
          </a:p>
          <a:p>
            <a:r>
              <a:rPr lang="en-US" sz="2800" dirty="0" err="1"/>
              <a:t>Estamos</a:t>
            </a:r>
            <a:r>
              <a:rPr lang="en-US" sz="2800" dirty="0"/>
              <a:t> en </a:t>
            </a:r>
            <a:r>
              <a:rPr lang="en-US" sz="2800" dirty="0" err="1"/>
              <a:t>proceso</a:t>
            </a:r>
            <a:r>
              <a:rPr lang="en-US" sz="2800" dirty="0"/>
              <a:t> de </a:t>
            </a:r>
            <a:r>
              <a:rPr lang="en-US" sz="2800" dirty="0" err="1"/>
              <a:t>incluir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err="1"/>
              <a:t>Impuestos</a:t>
            </a:r>
            <a:r>
              <a:rPr lang="en-US" sz="2400" dirty="0"/>
              <a:t> a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empresas</a:t>
            </a:r>
            <a:r>
              <a:rPr lang="en-US" sz="2400" dirty="0" smtClean="0"/>
              <a:t>, </a:t>
            </a:r>
            <a:r>
              <a:rPr lang="en-US" sz="2400" dirty="0" err="1" smtClean="0"/>
              <a:t>subsidios</a:t>
            </a:r>
            <a:r>
              <a:rPr lang="en-US" sz="2400" dirty="0" smtClean="0"/>
              <a:t> a la </a:t>
            </a:r>
            <a:r>
              <a:rPr lang="en-US" sz="2400" dirty="0" err="1" smtClean="0"/>
              <a:t>vivienda</a:t>
            </a:r>
            <a:r>
              <a:rPr lang="en-US" sz="2400" dirty="0" smtClean="0"/>
              <a:t>, </a:t>
            </a:r>
            <a:r>
              <a:rPr lang="en-US" sz="2400" dirty="0" err="1" smtClean="0"/>
              <a:t>gasto</a:t>
            </a:r>
            <a:r>
              <a:rPr lang="en-US" sz="2400" dirty="0" smtClean="0"/>
              <a:t> en </a:t>
            </a:r>
            <a:r>
              <a:rPr lang="en-US" sz="2400" dirty="0" err="1" smtClean="0"/>
              <a:t>infraestructura</a:t>
            </a:r>
            <a:r>
              <a:rPr lang="en-US" sz="2400" dirty="0" smtClean="0"/>
              <a:t>, </a:t>
            </a:r>
            <a:r>
              <a:rPr lang="en-US" sz="2400" dirty="0" err="1" smtClean="0"/>
              <a:t>otros</a:t>
            </a:r>
            <a:r>
              <a:rPr lang="en-US" sz="2400" dirty="0" smtClean="0"/>
              <a:t> </a:t>
            </a:r>
            <a:r>
              <a:rPr lang="en-US" sz="2400" dirty="0" err="1" smtClean="0"/>
              <a:t>gasto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públicos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Intervenciones Fiscales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77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Conceptos de Ingreso</a:t>
            </a:r>
            <a:endParaRPr lang="es-MX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965224" y="850612"/>
            <a:ext cx="1531551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Ingreso de Mercado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969340" y="1892808"/>
            <a:ext cx="1527436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Ingreso de Mercado más Pensiones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038173" y="3235748"/>
            <a:ext cx="1438275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Ingreso           Bruto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965224" y="4316331"/>
            <a:ext cx="1547812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Ingreso Disponible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018145" y="3982647"/>
            <a:ext cx="1431151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Ingreso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Gravable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3965224" y="6448535"/>
            <a:ext cx="1531551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Ingreso Final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965224" y="5388790"/>
            <a:ext cx="1546961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Ingreso Consumible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97904" y="1423192"/>
            <a:ext cx="0" cy="477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993167" y="3550615"/>
            <a:ext cx="1022350" cy="401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00320" y="2727695"/>
            <a:ext cx="403225" cy="523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97904" y="4896778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0"/>
          <p:cNvSpPr txBox="1">
            <a:spLocks noChangeArrowheads="1"/>
          </p:cNvSpPr>
          <p:nvPr/>
        </p:nvSpPr>
        <p:spPr bwMode="auto">
          <a:xfrm>
            <a:off x="2194972" y="2663824"/>
            <a:ext cx="1386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Transferencias Directas</a:t>
            </a: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26" name="TextBox 60"/>
          <p:cNvSpPr txBox="1">
            <a:spLocks noChangeArrowheads="1"/>
          </p:cNvSpPr>
          <p:nvPr/>
        </p:nvSpPr>
        <p:spPr bwMode="auto">
          <a:xfrm>
            <a:off x="5592619" y="2676904"/>
            <a:ext cx="20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29" name="TextBox 78"/>
          <p:cNvSpPr txBox="1">
            <a:spLocks noChangeArrowheads="1"/>
          </p:cNvSpPr>
          <p:nvPr/>
        </p:nvSpPr>
        <p:spPr bwMode="auto">
          <a:xfrm>
            <a:off x="509036" y="3259094"/>
            <a:ext cx="1728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Ingreso no Sujeto a Impuestos</a:t>
            </a:r>
            <a:endParaRPr lang="en-US" sz="1600">
              <a:latin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5528109" y="4805054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90"/>
          <p:cNvSpPr txBox="1">
            <a:spLocks noChangeArrowheads="1"/>
          </p:cNvSpPr>
          <p:nvPr/>
        </p:nvSpPr>
        <p:spPr bwMode="auto">
          <a:xfrm>
            <a:off x="5707497" y="4527241"/>
            <a:ext cx="209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8173" y="1515138"/>
            <a:ext cx="176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alibri" panose="020F0502020204030204" pitchFamily="34" charset="0"/>
              </a:rPr>
              <a:t>Pensiones</a:t>
            </a:r>
            <a:endParaRPr lang="es-MX" sz="1600">
              <a:latin typeface="Calibri" panose="020F050202020403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64028" y="1692977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9"/>
          <p:cNvSpPr txBox="1">
            <a:spLocks noChangeArrowheads="1"/>
          </p:cNvSpPr>
          <p:nvPr/>
        </p:nvSpPr>
        <p:spPr bwMode="auto">
          <a:xfrm>
            <a:off x="4361208" y="1362075"/>
            <a:ext cx="4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105867" y="2728281"/>
            <a:ext cx="433547" cy="514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1"/>
          <p:cNvSpPr txBox="1">
            <a:spLocks noChangeArrowheads="1"/>
          </p:cNvSpPr>
          <p:nvPr/>
        </p:nvSpPr>
        <p:spPr bwMode="auto">
          <a:xfrm>
            <a:off x="5042654" y="3241289"/>
            <a:ext cx="1612017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smtClean="0">
                <a:solidFill>
                  <a:schemeClr val="bg1"/>
                </a:solidFill>
                <a:latin typeface="Calibri" panose="020F0502020204030204" pitchFamily="34" charset="0"/>
              </a:rPr>
              <a:t>Ingreso de Mercado Neto</a:t>
            </a:r>
            <a:endParaRPr 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432915" y="3022253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49"/>
          <p:cNvSpPr txBox="1">
            <a:spLocks noChangeArrowheads="1"/>
          </p:cNvSpPr>
          <p:nvPr/>
        </p:nvSpPr>
        <p:spPr bwMode="auto">
          <a:xfrm>
            <a:off x="3730095" y="2691351"/>
            <a:ext cx="4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10800000">
            <a:off x="5368622" y="3031204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50"/>
          <p:cNvSpPr txBox="1">
            <a:spLocks noChangeArrowheads="1"/>
          </p:cNvSpPr>
          <p:nvPr/>
        </p:nvSpPr>
        <p:spPr bwMode="auto">
          <a:xfrm>
            <a:off x="5807056" y="2696524"/>
            <a:ext cx="1386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Impuestos Directos</a:t>
            </a:r>
            <a:endParaRPr lang="en-US" sz="1600">
              <a:latin typeface="Calibri" panose="020F050202020403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5138436" y="3810403"/>
            <a:ext cx="403225" cy="523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63550" y="3787289"/>
            <a:ext cx="433547" cy="514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50"/>
          <p:cNvSpPr txBox="1">
            <a:spLocks noChangeArrowheads="1"/>
          </p:cNvSpPr>
          <p:nvPr/>
        </p:nvSpPr>
        <p:spPr bwMode="auto">
          <a:xfrm>
            <a:off x="5860784" y="3810403"/>
            <a:ext cx="1386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Transferencias Directas</a:t>
            </a:r>
            <a:endParaRPr lang="en-US" sz="1600">
              <a:latin typeface="Calibri" panose="020F050202020403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5300360" y="4097502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49"/>
          <p:cNvSpPr txBox="1">
            <a:spLocks noChangeArrowheads="1"/>
          </p:cNvSpPr>
          <p:nvPr/>
        </p:nvSpPr>
        <p:spPr bwMode="auto">
          <a:xfrm>
            <a:off x="5670943" y="3734434"/>
            <a:ext cx="4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72" name="TextBox 50"/>
          <p:cNvSpPr txBox="1">
            <a:spLocks noChangeArrowheads="1"/>
          </p:cNvSpPr>
          <p:nvPr/>
        </p:nvSpPr>
        <p:spPr bwMode="auto">
          <a:xfrm>
            <a:off x="2385024" y="3801302"/>
            <a:ext cx="1386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Impuestos Directos</a:t>
            </a:r>
            <a:endParaRPr lang="en-US" sz="1600">
              <a:latin typeface="Calibri" panose="020F0502020204030204" pitchFamily="34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474735" y="4085315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60"/>
          <p:cNvSpPr txBox="1">
            <a:spLocks noChangeArrowheads="1"/>
          </p:cNvSpPr>
          <p:nvPr/>
        </p:nvSpPr>
        <p:spPr bwMode="auto">
          <a:xfrm>
            <a:off x="3624924" y="3742676"/>
            <a:ext cx="20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-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970511" y="3680404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60"/>
          <p:cNvSpPr txBox="1">
            <a:spLocks noChangeArrowheads="1"/>
          </p:cNvSpPr>
          <p:nvPr/>
        </p:nvSpPr>
        <p:spPr bwMode="auto">
          <a:xfrm>
            <a:off x="2120700" y="3337765"/>
            <a:ext cx="20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-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4046566" y="5101445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49"/>
          <p:cNvSpPr txBox="1">
            <a:spLocks noChangeArrowheads="1"/>
          </p:cNvSpPr>
          <p:nvPr/>
        </p:nvSpPr>
        <p:spPr bwMode="auto">
          <a:xfrm>
            <a:off x="4343746" y="4770543"/>
            <a:ext cx="4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80" name="TextBox 50"/>
          <p:cNvSpPr txBox="1">
            <a:spLocks noChangeArrowheads="1"/>
          </p:cNvSpPr>
          <p:nvPr/>
        </p:nvSpPr>
        <p:spPr bwMode="auto">
          <a:xfrm>
            <a:off x="2903088" y="4843488"/>
            <a:ext cx="1386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Subsidios Indirectos</a:t>
            </a: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81" name="TextBox 60"/>
          <p:cNvSpPr txBox="1">
            <a:spLocks noChangeArrowheads="1"/>
          </p:cNvSpPr>
          <p:nvPr/>
        </p:nvSpPr>
        <p:spPr bwMode="auto">
          <a:xfrm>
            <a:off x="4924613" y="4817482"/>
            <a:ext cx="20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-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rot="10800000">
            <a:off x="4700616" y="5171782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50"/>
          <p:cNvSpPr txBox="1">
            <a:spLocks noChangeArrowheads="1"/>
          </p:cNvSpPr>
          <p:nvPr/>
        </p:nvSpPr>
        <p:spPr bwMode="auto">
          <a:xfrm>
            <a:off x="5139050" y="4837102"/>
            <a:ext cx="1386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Impuestos Indirectos</a:t>
            </a:r>
            <a:endParaRPr lang="en-US" sz="1600">
              <a:latin typeface="Calibri" panose="020F0502020204030204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692166" y="5959044"/>
            <a:ext cx="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041024" y="6178987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49"/>
          <p:cNvSpPr txBox="1">
            <a:spLocks noChangeArrowheads="1"/>
          </p:cNvSpPr>
          <p:nvPr/>
        </p:nvSpPr>
        <p:spPr bwMode="auto">
          <a:xfrm>
            <a:off x="4340303" y="5839681"/>
            <a:ext cx="4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00B05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87" name="TextBox 50"/>
          <p:cNvSpPr txBox="1">
            <a:spLocks noChangeArrowheads="1"/>
          </p:cNvSpPr>
          <p:nvPr/>
        </p:nvSpPr>
        <p:spPr bwMode="auto">
          <a:xfrm>
            <a:off x="2237398" y="5885674"/>
            <a:ext cx="20473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Transferencias en Especie (Educ, Salud)</a:t>
            </a: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88" name="TextBox 60"/>
          <p:cNvSpPr txBox="1">
            <a:spLocks noChangeArrowheads="1"/>
          </p:cNvSpPr>
          <p:nvPr/>
        </p:nvSpPr>
        <p:spPr bwMode="auto">
          <a:xfrm>
            <a:off x="4919111" y="5902149"/>
            <a:ext cx="20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-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0800000">
            <a:off x="4696862" y="6230842"/>
            <a:ext cx="65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50"/>
          <p:cNvSpPr txBox="1">
            <a:spLocks noChangeArrowheads="1"/>
          </p:cNvSpPr>
          <p:nvPr/>
        </p:nvSpPr>
        <p:spPr bwMode="auto">
          <a:xfrm>
            <a:off x="5133531" y="5918663"/>
            <a:ext cx="1730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latin typeface="Calibri" panose="020F0502020204030204" pitchFamily="34" charset="0"/>
              </a:rPr>
              <a:t>Copagos, Tarifas de Usuario</a:t>
            </a:r>
            <a:endParaRPr lang="en-US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734"/>
            <a:ext cx="8229600" cy="4525963"/>
          </a:xfrm>
        </p:spPr>
        <p:txBody>
          <a:bodyPr/>
          <a:lstStyle/>
          <a:p>
            <a:r>
              <a:rPr lang="en-US" dirty="0" err="1" smtClean="0"/>
              <a:t>Identificación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r>
              <a:rPr lang="en-US" dirty="0" smtClean="0"/>
              <a:t> en la </a:t>
            </a:r>
            <a:r>
              <a:rPr lang="en-US" dirty="0" err="1" smtClean="0"/>
              <a:t>encuesta</a:t>
            </a:r>
            <a:endParaRPr lang="en-US" dirty="0" smtClean="0"/>
          </a:p>
          <a:p>
            <a:r>
              <a:rPr lang="en-US" dirty="0" err="1" smtClean="0"/>
              <a:t>Inferencia</a:t>
            </a:r>
            <a:endParaRPr lang="en-US" dirty="0" smtClean="0"/>
          </a:p>
          <a:p>
            <a:r>
              <a:rPr lang="en-US" smtClean="0"/>
              <a:t>Imputación</a:t>
            </a:r>
          </a:p>
          <a:p>
            <a:r>
              <a:rPr lang="en-US" smtClean="0"/>
              <a:t>Predicción</a:t>
            </a:r>
            <a:endParaRPr lang="en-US" dirty="0" smtClean="0"/>
          </a:p>
          <a:p>
            <a:r>
              <a:rPr lang="en-US" dirty="0" err="1" smtClean="0"/>
              <a:t>Simulación</a:t>
            </a:r>
            <a:endParaRPr lang="en-US" dirty="0" smtClean="0"/>
          </a:p>
          <a:p>
            <a:r>
              <a:rPr lang="en-US" err="1" smtClean="0"/>
              <a:t>Encuesta</a:t>
            </a:r>
            <a:r>
              <a:rPr lang="en-US" smtClean="0"/>
              <a:t> alternativa</a:t>
            </a:r>
            <a:endParaRPr lang="en-US" dirty="0" smtClean="0"/>
          </a:p>
          <a:p>
            <a:r>
              <a:rPr lang="en-US" dirty="0" smtClean="0"/>
              <a:t>Fuentes </a:t>
            </a:r>
            <a:r>
              <a:rPr lang="en-US" dirty="0" err="1" smtClean="0"/>
              <a:t>secundarias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Métodos </a:t>
            </a:r>
            <a:r>
              <a:rPr lang="en-US"/>
              <a:t>para asignar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impuestos </a:t>
            </a:r>
            <a:r>
              <a:rPr lang="en-US"/>
              <a:t>y transferencias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6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Definiciones de progresividad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70" y="849032"/>
            <a:ext cx="6679859" cy="53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Estructura del taller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/>
              <a:t>22 de septiembre del 2015: mañana</a:t>
            </a:r>
            <a:endParaRPr lang="en-US" dirty="0" smtClean="0"/>
          </a:p>
          <a:p>
            <a:r>
              <a:rPr lang="en-US" b="1" smtClean="0"/>
              <a:t>Sesión 2: </a:t>
            </a:r>
            <a:r>
              <a:rPr lang="en-US" smtClean="0"/>
              <a:t>Análisis de incidencia fiscal en la práctica</a:t>
            </a:r>
          </a:p>
          <a:p>
            <a:pPr lvl="1"/>
            <a:r>
              <a:rPr lang="en-US" smtClean="0"/>
              <a:t>Métodos para asignar los impuestos directos, impuestos indirectos transferencias directas, subsidios indirectos, beneficios de servicios de educación y salud</a:t>
            </a:r>
          </a:p>
          <a:p>
            <a:pPr lvl="1"/>
            <a:r>
              <a:rPr lang="en-US" smtClean="0"/>
              <a:t>Métodos para generar conceptos de ingresos y cómo se utilizan</a:t>
            </a:r>
          </a:p>
          <a:p>
            <a:pPr lvl="1"/>
            <a:r>
              <a:rPr lang="en-US" smtClean="0"/>
              <a:t>Descripción del CEQ Master Workbook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1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Coeficientes de Gini y Concentración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11" y="738436"/>
            <a:ext cx="7401001" cy="53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Analizar</a:t>
            </a:r>
            <a:r>
              <a:rPr lang="en-US" sz="2800" dirty="0" smtClean="0"/>
              <a:t> un </a:t>
            </a:r>
            <a:r>
              <a:rPr lang="en-US" sz="2800" dirty="0" err="1" smtClean="0"/>
              <a:t>impuesto</a:t>
            </a:r>
            <a:r>
              <a:rPr lang="en-US" sz="2800" dirty="0" smtClean="0"/>
              <a:t> sin el </a:t>
            </a:r>
            <a:r>
              <a:rPr lang="en-US" sz="2800" dirty="0" err="1" smtClean="0"/>
              <a:t>lado</a:t>
            </a:r>
            <a:r>
              <a:rPr lang="en-US" sz="2800" dirty="0" smtClean="0"/>
              <a:t> de </a:t>
            </a:r>
            <a:r>
              <a:rPr lang="en-US" sz="2800" dirty="0" err="1" smtClean="0"/>
              <a:t>gastos</a:t>
            </a:r>
            <a:r>
              <a:rPr lang="en-US" sz="2800" dirty="0" smtClean="0"/>
              <a:t>, o vice versa, no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útil</a:t>
            </a:r>
            <a:endParaRPr lang="en-US" sz="2800" dirty="0" smtClean="0"/>
          </a:p>
          <a:p>
            <a:pPr marL="914400" lvl="1" indent="-514350"/>
            <a:r>
              <a:rPr lang="en-US" sz="2400" dirty="0" err="1" smtClean="0"/>
              <a:t>Impuestos</a:t>
            </a:r>
            <a:r>
              <a:rPr lang="en-US" sz="2400" dirty="0" smtClean="0"/>
              <a:t>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desigualadores</a:t>
            </a:r>
            <a:r>
              <a:rPr lang="en-US" sz="2400" dirty="0" smtClean="0"/>
              <a:t>, </a:t>
            </a:r>
            <a:r>
              <a:rPr lang="en-US" sz="2400" dirty="0" err="1" smtClean="0"/>
              <a:t>pero</a:t>
            </a:r>
            <a:r>
              <a:rPr lang="en-US" sz="2400" dirty="0" smtClean="0"/>
              <a:t> </a:t>
            </a:r>
            <a:r>
              <a:rPr lang="en-US" sz="2400" dirty="0" err="1" smtClean="0"/>
              <a:t>gasto</a:t>
            </a:r>
            <a:r>
              <a:rPr lang="en-US" sz="2400" dirty="0" smtClean="0"/>
              <a:t> tan </a:t>
            </a:r>
            <a:r>
              <a:rPr lang="en-US" sz="2400" dirty="0" err="1" smtClean="0"/>
              <a:t>igualador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compensa</a:t>
            </a:r>
            <a:r>
              <a:rPr lang="en-US" sz="2400" dirty="0" smtClean="0"/>
              <a:t> el </a:t>
            </a:r>
            <a:r>
              <a:rPr lang="en-US" sz="2400" dirty="0" err="1" smtClean="0"/>
              <a:t>efecto</a:t>
            </a:r>
            <a:r>
              <a:rPr lang="en-US" sz="2400" dirty="0" smtClean="0"/>
              <a:t> </a:t>
            </a:r>
            <a:r>
              <a:rPr lang="en-US" sz="2400" dirty="0" err="1" smtClean="0"/>
              <a:t>desigualador</a:t>
            </a:r>
            <a:r>
              <a:rPr lang="en-US" sz="2400" dirty="0" smtClean="0"/>
              <a:t> de </a:t>
            </a:r>
            <a:r>
              <a:rPr lang="en-US" sz="2400" dirty="0" err="1" smtClean="0"/>
              <a:t>impuestos</a:t>
            </a:r>
            <a:endParaRPr lang="en-US" sz="2400" dirty="0" smtClean="0"/>
          </a:p>
          <a:p>
            <a:pPr marL="914400" lvl="1" indent="-514350"/>
            <a:r>
              <a:rPr lang="en-US" sz="2400" dirty="0" err="1" smtClean="0"/>
              <a:t>Impuestos</a:t>
            </a:r>
            <a:r>
              <a:rPr lang="en-US" sz="2400" dirty="0" smtClean="0"/>
              <a:t>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desigualadores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se </a:t>
            </a:r>
            <a:r>
              <a:rPr lang="en-US" sz="2400" dirty="0" err="1" smtClean="0"/>
              <a:t>analizan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separado</a:t>
            </a:r>
            <a:r>
              <a:rPr lang="en-US" sz="2400" dirty="0" smtClean="0"/>
              <a:t>, </a:t>
            </a:r>
            <a:r>
              <a:rPr lang="en-US" sz="2400" dirty="0" err="1" smtClean="0"/>
              <a:t>pero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se les </a:t>
            </a:r>
            <a:r>
              <a:rPr lang="en-US" sz="2400" dirty="0" err="1" smtClean="0"/>
              <a:t>combina</a:t>
            </a:r>
            <a:r>
              <a:rPr lang="en-US" sz="2400" dirty="0" smtClean="0"/>
              <a:t> con </a:t>
            </a:r>
            <a:r>
              <a:rPr lang="en-US" sz="2400" dirty="0" err="1" smtClean="0"/>
              <a:t>lastransferencias</a:t>
            </a:r>
            <a:r>
              <a:rPr lang="en-US" sz="2400" dirty="0" smtClean="0"/>
              <a:t>, el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más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igualador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estos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impuestos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sin </a:t>
            </a:r>
            <a:r>
              <a:rPr lang="en-US" sz="2400" b="1" dirty="0" err="1" smtClean="0"/>
              <a:t>ellos</a:t>
            </a:r>
            <a:endParaRPr lang="en-US" sz="2400" b="1" dirty="0" smtClean="0"/>
          </a:p>
          <a:p>
            <a:pPr marL="914400" lvl="1" indent="-514350"/>
            <a:r>
              <a:rPr lang="en-US" sz="2400" dirty="0" err="1" smtClean="0"/>
              <a:t>Duclos</a:t>
            </a:r>
            <a:r>
              <a:rPr lang="en-US" sz="2400" dirty="0" smtClean="0"/>
              <a:t> y </a:t>
            </a:r>
            <a:r>
              <a:rPr lang="en-US" sz="2400" dirty="0" err="1" smtClean="0"/>
              <a:t>Araar</a:t>
            </a:r>
            <a:r>
              <a:rPr lang="en-US" sz="2400" dirty="0" smtClean="0"/>
              <a:t> (2007), Lambert (2001), </a:t>
            </a:r>
            <a:r>
              <a:rPr lang="en-US" sz="2400" dirty="0" err="1" smtClean="0"/>
              <a:t>Lustig</a:t>
            </a:r>
            <a:r>
              <a:rPr lang="en-US" sz="2400" dirty="0" smtClean="0"/>
              <a:t>, </a:t>
            </a:r>
            <a:r>
              <a:rPr lang="en-US" sz="2400" dirty="0" err="1" smtClean="0"/>
              <a:t>Enami</a:t>
            </a:r>
            <a:r>
              <a:rPr lang="en-US" sz="2400" dirty="0" smtClean="0"/>
              <a:t> y </a:t>
            </a:r>
            <a:r>
              <a:rPr lang="en-US" sz="2400" dirty="0" err="1" smtClean="0"/>
              <a:t>Aranda</a:t>
            </a:r>
            <a:r>
              <a:rPr lang="en-US" sz="2400" dirty="0" smtClean="0"/>
              <a:t> (2015)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Mensajes Claves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0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734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err="1" smtClean="0"/>
              <a:t>Analizar</a:t>
            </a:r>
            <a:r>
              <a:rPr lang="en-US" sz="2800" dirty="0" smtClean="0"/>
              <a:t> el </a:t>
            </a:r>
            <a:r>
              <a:rPr lang="en-US" sz="2800" dirty="0" err="1" smtClean="0"/>
              <a:t>impacto</a:t>
            </a:r>
            <a:r>
              <a:rPr lang="en-US" sz="2800" dirty="0" smtClean="0"/>
              <a:t> </a:t>
            </a:r>
            <a:r>
              <a:rPr lang="en-US" sz="2800" dirty="0" err="1" smtClean="0"/>
              <a:t>sólo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la </a:t>
            </a:r>
            <a:r>
              <a:rPr lang="en-US" sz="2800" dirty="0" err="1" smtClean="0"/>
              <a:t>desigualdad</a:t>
            </a:r>
            <a:r>
              <a:rPr lang="en-US" sz="2800" dirty="0" smtClean="0"/>
              <a:t> y no </a:t>
            </a:r>
            <a:r>
              <a:rPr lang="en-US" sz="2800" dirty="0" err="1" smtClean="0"/>
              <a:t>sobre</a:t>
            </a:r>
            <a:r>
              <a:rPr lang="en-US" sz="2800" dirty="0" smtClean="0"/>
              <a:t> la </a:t>
            </a:r>
            <a:r>
              <a:rPr lang="en-US" sz="2800" dirty="0" err="1" smtClean="0"/>
              <a:t>pobreza</a:t>
            </a:r>
            <a:r>
              <a:rPr lang="en-US" sz="2800" dirty="0" smtClean="0"/>
              <a:t>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engañoso</a:t>
            </a:r>
            <a:endParaRPr lang="en-US" sz="2400" dirty="0" smtClean="0"/>
          </a:p>
          <a:p>
            <a:pPr marL="914400" lvl="1" indent="-514350"/>
            <a:r>
              <a:rPr lang="en-US" sz="2400" dirty="0" err="1" smtClean="0"/>
              <a:t>Sistemas</a:t>
            </a:r>
            <a:r>
              <a:rPr lang="en-US" sz="2400" dirty="0" smtClean="0"/>
              <a:t> </a:t>
            </a:r>
            <a:r>
              <a:rPr lang="en-US" sz="2400" dirty="0" err="1" smtClean="0"/>
              <a:t>fiscales</a:t>
            </a:r>
            <a:r>
              <a:rPr lang="en-US" sz="2400" dirty="0" smtClean="0"/>
              <a:t>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igualadores</a:t>
            </a:r>
            <a:r>
              <a:rPr lang="en-US" sz="2400" dirty="0" smtClean="0"/>
              <a:t> </a:t>
            </a:r>
            <a:r>
              <a:rPr lang="en-US" sz="2400" dirty="0" err="1" smtClean="0"/>
              <a:t>pero</a:t>
            </a:r>
            <a:r>
              <a:rPr lang="en-US" sz="2400" dirty="0" smtClean="0"/>
              <a:t> </a:t>
            </a:r>
            <a:r>
              <a:rPr lang="en-US" sz="2400" dirty="0" err="1" smtClean="0"/>
              <a:t>empobrecedores</a:t>
            </a:r>
            <a:endParaRPr lang="en-US" sz="2400" dirty="0" smtClean="0"/>
          </a:p>
          <a:p>
            <a:pPr marL="914400" lvl="1" indent="-514350"/>
            <a:r>
              <a:rPr lang="en-US" sz="2400" dirty="0" smtClean="0"/>
              <a:t>e.g., </a:t>
            </a:r>
            <a:r>
              <a:rPr lang="en-US" sz="2400" dirty="0" err="1" smtClean="0"/>
              <a:t>Lustig</a:t>
            </a:r>
            <a:r>
              <a:rPr lang="en-US" sz="2400" dirty="0" smtClean="0"/>
              <a:t> (2015b)</a:t>
            </a:r>
            <a:endParaRPr lang="en-US" sz="24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Aun</a:t>
            </a:r>
            <a:r>
              <a:rPr lang="en-US" sz="2800" dirty="0" smtClean="0"/>
              <a:t>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el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  <a:r>
              <a:rPr lang="en-US" sz="2800" dirty="0" err="1" smtClean="0"/>
              <a:t>reduzca</a:t>
            </a:r>
            <a:r>
              <a:rPr lang="en-US" sz="2800" dirty="0" smtClean="0"/>
              <a:t> la </a:t>
            </a:r>
            <a:r>
              <a:rPr lang="en-US" sz="2800" dirty="0" err="1" smtClean="0"/>
              <a:t>desigualdad</a:t>
            </a:r>
            <a:r>
              <a:rPr lang="en-US" sz="2800" dirty="0" smtClean="0"/>
              <a:t> y la </a:t>
            </a:r>
            <a:r>
              <a:rPr lang="en-US" sz="2800" dirty="0" err="1" smtClean="0"/>
              <a:t>pobreza</a:t>
            </a:r>
            <a:r>
              <a:rPr lang="en-US" sz="2800" dirty="0" smtClean="0"/>
              <a:t>,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haber</a:t>
            </a:r>
            <a:r>
              <a:rPr lang="en-US" sz="2800" dirty="0" smtClean="0"/>
              <a:t> </a:t>
            </a:r>
            <a:r>
              <a:rPr lang="en-US" sz="2800" dirty="0" err="1" smtClean="0"/>
              <a:t>empobrecido</a:t>
            </a:r>
            <a:r>
              <a:rPr lang="en-US" sz="2800" dirty="0" smtClean="0"/>
              <a:t> a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proporción</a:t>
            </a:r>
            <a:r>
              <a:rPr lang="en-US" sz="2800" dirty="0" smtClean="0"/>
              <a:t> </a:t>
            </a:r>
            <a:r>
              <a:rPr lang="en-US" sz="2800" dirty="0" err="1" smtClean="0"/>
              <a:t>sustancial</a:t>
            </a:r>
            <a:r>
              <a:rPr lang="en-US" sz="2800" dirty="0" smtClean="0"/>
              <a:t> de </a:t>
            </a:r>
            <a:r>
              <a:rPr lang="en-US" sz="2800" dirty="0" err="1" smtClean="0"/>
              <a:t>pobres</a:t>
            </a:r>
            <a:endParaRPr lang="en-US" sz="2800" dirty="0" smtClean="0"/>
          </a:p>
          <a:p>
            <a:pPr marL="914400" lvl="1" indent="-514350"/>
            <a:r>
              <a:rPr lang="en-US" sz="2400" dirty="0" smtClean="0"/>
              <a:t>Higgins y </a:t>
            </a:r>
            <a:r>
              <a:rPr lang="en-US" sz="2400" dirty="0" err="1" smtClean="0"/>
              <a:t>Lustig</a:t>
            </a:r>
            <a:r>
              <a:rPr lang="en-US" sz="2400" dirty="0" smtClean="0"/>
              <a:t> (2015)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Mensajes Claves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8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Dilema</a:t>
            </a:r>
            <a:r>
              <a:rPr lang="en-US" dirty="0" smtClean="0"/>
              <a:t> de Lambert</a:t>
            </a:r>
            <a:endParaRPr lang="es-MX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84120"/>
              </p:ext>
            </p:extLst>
          </p:nvPr>
        </p:nvGraphicFramePr>
        <p:xfrm>
          <a:off x="457200" y="790879"/>
          <a:ext cx="8313421" cy="53388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3371"/>
                <a:gridCol w="928010"/>
                <a:gridCol w="928010"/>
                <a:gridCol w="928010"/>
                <a:gridCol w="928010"/>
                <a:gridCol w="928010"/>
              </a:tblGrid>
              <a:tr h="430321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31495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u="none" strike="noStrike" smtClean="0">
                          <a:effectLst/>
                          <a:latin typeface="Calibri" panose="020F0502020204030204" pitchFamily="34" charset="0"/>
                        </a:rPr>
                        <a:t>Ingreso de</a:t>
                      </a:r>
                      <a:r>
                        <a:rPr lang="en-US" sz="2400" u="none" strike="noStrike" baseline="0" smtClean="0">
                          <a:effectLst/>
                          <a:latin typeface="Calibri" panose="020F0502020204030204" pitchFamily="34" charset="0"/>
                        </a:rPr>
                        <a:t> mercado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0901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porcentaje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Impuesto directo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6003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porcentaje de total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37171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u="none" strike="noStrike" smtClean="0">
                          <a:effectLst/>
                          <a:latin typeface="Calibri" panose="020F0502020204030204" pitchFamily="34" charset="0"/>
                        </a:rPr>
                        <a:t>Transferencia </a:t>
                      </a:r>
                      <a:r>
                        <a:rPr lang="en-US" sz="2400" i="0" u="none" strike="noStrike" smtClean="0">
                          <a:effectLst/>
                          <a:latin typeface="Calibri" panose="020F0502020204030204" pitchFamily="34" charset="0"/>
                        </a:rPr>
                        <a:t>directa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7171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porcentaje de total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37171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mercado neto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71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porcentaje de total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37171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bruto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71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porcentaje de total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87853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u="none" strike="noStrike" smtClean="0">
                          <a:effectLst/>
                          <a:latin typeface="Calibri" panose="020F0502020204030204" pitchFamily="34" charset="0"/>
                        </a:rPr>
                        <a:t>Ingreso</a:t>
                      </a:r>
                      <a:r>
                        <a:rPr lang="en-US" sz="2400" u="none" strike="noStrike" baseline="0" smtClean="0">
                          <a:effectLst/>
                          <a:latin typeface="Calibri" panose="020F0502020204030204" pitchFamily="34" charset="0"/>
                        </a:rPr>
                        <a:t> disponible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smtClean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853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24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porcentaje de total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23717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Versión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modificada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de Lambert, 2001, Cuadro 11.1, p. 278</a:t>
                      </a:r>
                      <a:endParaRPr kumimoji="0" lang="fr-F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3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55171"/>
            <a:ext cx="8686800" cy="63176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 Dilema de Lambert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2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56656"/>
            <a:ext cx="8686800" cy="63176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 Dilema de Lambert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Progresivo</a:t>
            </a:r>
            <a:r>
              <a:rPr lang="en-US" b="1" dirty="0" smtClean="0"/>
              <a:t> </a:t>
            </a:r>
            <a:r>
              <a:rPr lang="en-US" b="1" dirty="0" err="1" smtClean="0"/>
              <a:t>pero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aumenta</a:t>
            </a:r>
            <a:r>
              <a:rPr lang="en-US" b="1" dirty="0" smtClean="0"/>
              <a:t> la </a:t>
            </a:r>
            <a:r>
              <a:rPr lang="en-US" b="1" dirty="0" err="1" smtClean="0"/>
              <a:t>Pobreza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171"/>
            <a:ext cx="8229600" cy="5047488"/>
          </a:xfrm>
        </p:spPr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sistema</a:t>
            </a:r>
            <a:r>
              <a:rPr lang="en-US" dirty="0" smtClean="0"/>
              <a:t> o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transferencias</a:t>
            </a:r>
            <a:r>
              <a:rPr lang="en-US" dirty="0" smtClean="0"/>
              <a:t> e </a:t>
            </a:r>
            <a:r>
              <a:rPr lang="en-US" dirty="0" err="1" smtClean="0"/>
              <a:t>impuestos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igualador</a:t>
            </a:r>
            <a:r>
              <a:rPr lang="en-US" dirty="0" smtClean="0"/>
              <a:t> y </a:t>
            </a:r>
            <a:r>
              <a:rPr lang="en-US" dirty="0" err="1" smtClean="0"/>
              <a:t>aun</a:t>
            </a:r>
            <a:r>
              <a:rPr lang="en-US" dirty="0" smtClean="0"/>
              <a:t> as</a:t>
            </a:r>
            <a:r>
              <a:rPr lang="es-ES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aumentar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endParaRPr lang="en-US" dirty="0" smtClean="0"/>
          </a:p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Etiopía</a:t>
            </a:r>
            <a:r>
              <a:rPr lang="en-US" dirty="0" smtClean="0"/>
              <a:t> (World Bank, 2015)</a:t>
            </a:r>
          </a:p>
          <a:p>
            <a:pPr marL="914400" lvl="1" indent="-514350"/>
            <a:r>
              <a:rPr lang="en-US" dirty="0" smtClean="0"/>
              <a:t>El </a:t>
            </a:r>
            <a:r>
              <a:rPr lang="en-US" dirty="0" err="1" smtClean="0"/>
              <a:t>efecto</a:t>
            </a:r>
            <a:r>
              <a:rPr lang="en-US" dirty="0" smtClean="0"/>
              <a:t> </a:t>
            </a:r>
            <a:r>
              <a:rPr lang="en-US" dirty="0" err="1" smtClean="0"/>
              <a:t>redistributivo</a:t>
            </a:r>
            <a:r>
              <a:rPr lang="en-US" dirty="0" smtClean="0"/>
              <a:t> de </a:t>
            </a:r>
            <a:r>
              <a:rPr lang="en-US" dirty="0" err="1" smtClean="0"/>
              <a:t>impuestos</a:t>
            </a:r>
            <a:r>
              <a:rPr lang="en-US" dirty="0" smtClean="0"/>
              <a:t> </a:t>
            </a:r>
            <a:r>
              <a:rPr lang="en-US" dirty="0" err="1" smtClean="0"/>
              <a:t>indirectos</a:t>
            </a:r>
            <a:r>
              <a:rPr lang="en-US" dirty="0" smtClean="0"/>
              <a:t> </a:t>
            </a:r>
            <a:r>
              <a:rPr lang="en-US" dirty="0" err="1" smtClean="0"/>
              <a:t>netos</a:t>
            </a:r>
            <a:r>
              <a:rPr lang="en-US" dirty="0" smtClean="0"/>
              <a:t> (</a:t>
            </a:r>
            <a:r>
              <a:rPr lang="en-US" dirty="0" err="1" smtClean="0"/>
              <a:t>impuestos</a:t>
            </a:r>
            <a:r>
              <a:rPr lang="en-US" dirty="0" smtClean="0"/>
              <a:t> </a:t>
            </a:r>
            <a:r>
              <a:rPr lang="en-US" dirty="0" err="1" smtClean="0"/>
              <a:t>indirectos</a:t>
            </a:r>
            <a:r>
              <a:rPr lang="en-US" dirty="0" smtClean="0"/>
              <a:t> - </a:t>
            </a:r>
            <a:r>
              <a:rPr lang="en-US" dirty="0" err="1" smtClean="0"/>
              <a:t>subsidios</a:t>
            </a:r>
            <a:r>
              <a:rPr lang="en-US" dirty="0" smtClean="0"/>
              <a:t> </a:t>
            </a:r>
            <a:r>
              <a:rPr lang="en-US" dirty="0" err="1" smtClean="0"/>
              <a:t>indirectos</a:t>
            </a:r>
            <a:r>
              <a:rPr lang="en-US" dirty="0" smtClean="0"/>
              <a:t>)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igualador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Pero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sube</a:t>
            </a:r>
            <a:r>
              <a:rPr lang="en-US" dirty="0" smtClean="0"/>
              <a:t> entre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e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consumible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352971" cy="1143000"/>
          </a:xfrm>
        </p:spPr>
        <p:txBody>
          <a:bodyPr>
            <a:normAutofit fontScale="90000"/>
          </a:bodyPr>
          <a:lstStyle/>
          <a:p>
            <a:r>
              <a:rPr lang="en-US"/>
              <a:t>Progresivo </a:t>
            </a:r>
            <a:r>
              <a:rPr lang="en-US" smtClean="0"/>
              <a:t>y Disminuye </a:t>
            </a:r>
            <a:r>
              <a:rPr lang="en-US"/>
              <a:t>la </a:t>
            </a:r>
            <a:r>
              <a:rPr lang="en-US" smtClean="0"/>
              <a:t>Pobreza, </a:t>
            </a:r>
            <a:r>
              <a:rPr lang="en-US"/>
              <a:t>pero Empobrecedor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4"/>
            <a:ext cx="8229600" cy="5047488"/>
          </a:xfrm>
        </p:spPr>
        <p:txBody>
          <a:bodyPr>
            <a:normAutofit/>
          </a:bodyPr>
          <a:lstStyle/>
          <a:p>
            <a:r>
              <a:rPr lang="en-US" smtClean="0"/>
              <a:t>Hay tres preguntas distintas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/>
              <a:t>¿Cuál es el impacto de impuestos y transferencias del gobierno sobre la desigualdad?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mtClean="0"/>
              <a:t>¿Cuál es el impacto de impuestos y transferencias del gobierno sobre la pobreza?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smtClean="0"/>
              <a:t>¿Algunos de los pobres se empobrecen por lo que pagan de impuestos, neto del efecto de las transferencias que reciben?</a:t>
            </a:r>
          </a:p>
        </p:txBody>
      </p:sp>
      <p:pic>
        <p:nvPicPr>
          <p:cNvPr id="4" name="Picture 3" descr="Screen Shot 2015-07-07 at 12.5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9" y="0"/>
            <a:ext cx="8813892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360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smtClean="0"/>
              <a:t>Empobrecimiento Fiscal</a:t>
            </a:r>
          </a:p>
          <a:p>
            <a:r>
              <a:rPr lang="en-US" sz="3200" b="0" smtClean="0"/>
              <a:t>(Higgins y Lustig, 2015)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149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885"/>
            <a:ext cx="8229600" cy="5047488"/>
          </a:xfrm>
        </p:spPr>
        <p:txBody>
          <a:bodyPr>
            <a:normAutofit/>
          </a:bodyPr>
          <a:lstStyle/>
          <a:p>
            <a:r>
              <a:rPr lang="en-US" dirty="0" err="1" smtClean="0"/>
              <a:t>Aun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disminuye</a:t>
            </a:r>
            <a:endParaRPr lang="en-US" dirty="0" smtClean="0"/>
          </a:p>
          <a:p>
            <a:pPr marL="857250" lvl="1" indent="-457200"/>
            <a:r>
              <a:rPr lang="en-US" dirty="0" smtClean="0"/>
              <a:t>Los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volverse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smtClean="0"/>
              <a:t>fiscal</a:t>
            </a:r>
          </a:p>
          <a:p>
            <a:pPr marL="857250" lvl="1" indent="-457200"/>
            <a:r>
              <a:rPr lang="en-US" dirty="0" smtClean="0"/>
              <a:t>O no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volverse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endParaRPr lang="en-US" dirty="0" smtClean="0"/>
          </a:p>
          <a:p>
            <a:pPr marL="457200" indent="-457200"/>
            <a:r>
              <a:rPr lang="en-US" dirty="0" smtClean="0"/>
              <a:t>En </a:t>
            </a:r>
            <a:r>
              <a:rPr lang="en-US" dirty="0" err="1" smtClean="0"/>
              <a:t>Brasil</a:t>
            </a:r>
            <a:r>
              <a:rPr lang="en-US" dirty="0" smtClean="0"/>
              <a:t> (</a:t>
            </a:r>
            <a:r>
              <a:rPr lang="en-US" dirty="0" err="1" smtClean="0"/>
              <a:t>línea</a:t>
            </a:r>
            <a:r>
              <a:rPr lang="en-US" dirty="0" smtClean="0"/>
              <a:t> de </a:t>
            </a:r>
            <a:r>
              <a:rPr lang="en-US" dirty="0" err="1" smtClean="0"/>
              <a:t>pobreza</a:t>
            </a:r>
            <a:r>
              <a:rPr lang="en-US" dirty="0" smtClean="0"/>
              <a:t> de $2.50 PPP/</a:t>
            </a:r>
            <a:r>
              <a:rPr lang="en-US" dirty="0" err="1" smtClean="0"/>
              <a:t>día</a:t>
            </a:r>
            <a:r>
              <a:rPr lang="en-US" dirty="0" smtClean="0"/>
              <a:t>)</a:t>
            </a:r>
          </a:p>
          <a:p>
            <a:pPr marL="857250" lvl="1" indent="-457200"/>
            <a:r>
              <a:rPr lang="en-US" dirty="0" smtClean="0"/>
              <a:t>La </a:t>
            </a:r>
            <a:r>
              <a:rPr lang="en-US" dirty="0" err="1" smtClean="0"/>
              <a:t>desigualdad</a:t>
            </a:r>
            <a:r>
              <a:rPr lang="en-US" dirty="0" smtClean="0"/>
              <a:t> </a:t>
            </a:r>
            <a:r>
              <a:rPr lang="en-US" dirty="0" err="1" smtClean="0"/>
              <a:t>disminuye</a:t>
            </a:r>
            <a:endParaRPr lang="en-US" dirty="0" smtClean="0"/>
          </a:p>
          <a:p>
            <a:pPr marL="857250" lvl="1" indent="-457200"/>
            <a:r>
              <a:rPr lang="en-US" dirty="0" smtClean="0"/>
              <a:t>La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disminuye</a:t>
            </a:r>
            <a:endParaRPr lang="en-US" dirty="0" smtClean="0"/>
          </a:p>
          <a:p>
            <a:pPr marL="857250" lvl="1" indent="-457200"/>
            <a:r>
              <a:rPr lang="en-US" dirty="0" smtClean="0"/>
              <a:t>Sin embargo, 40% de los </a:t>
            </a:r>
            <a:r>
              <a:rPr lang="en-US" dirty="0" err="1" smtClean="0"/>
              <a:t>pobres</a:t>
            </a:r>
            <a:r>
              <a:rPr lang="en-US" dirty="0" smtClean="0"/>
              <a:t> (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consumible</a:t>
            </a:r>
            <a:r>
              <a:rPr lang="en-US" dirty="0" smtClean="0"/>
              <a:t>) se </a:t>
            </a:r>
            <a:r>
              <a:rPr lang="en-US" dirty="0" err="1" smtClean="0"/>
              <a:t>hicieron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 (o </a:t>
            </a:r>
            <a:r>
              <a:rPr lang="en-US" dirty="0" err="1" smtClean="0"/>
              <a:t>pobres</a:t>
            </a:r>
            <a:r>
              <a:rPr lang="en-US" dirty="0" smtClean="0"/>
              <a:t>)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impuestos</a:t>
            </a:r>
            <a:r>
              <a:rPr lang="en-US" dirty="0" smtClean="0"/>
              <a:t> y </a:t>
            </a:r>
            <a:r>
              <a:rPr lang="en-US" dirty="0" err="1" smtClean="0"/>
              <a:t>transferencias</a:t>
            </a:r>
            <a:r>
              <a:rPr lang="en-US" dirty="0" smtClean="0"/>
              <a:t> (!!!)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538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smtClean="0"/>
              <a:t>Empobrecimiento</a:t>
            </a:r>
            <a:r>
              <a:rPr lang="en-US" dirty="0" smtClean="0"/>
              <a:t> Fiscal</a:t>
            </a:r>
          </a:p>
          <a:p>
            <a:r>
              <a:rPr lang="en-US" sz="3200" b="0" dirty="0" smtClean="0"/>
              <a:t>(Higgins y </a:t>
            </a:r>
            <a:r>
              <a:rPr lang="en-US" sz="3200" b="0" dirty="0" err="1" smtClean="0"/>
              <a:t>Lustig</a:t>
            </a:r>
            <a:r>
              <a:rPr lang="en-US" sz="3200" b="0" dirty="0" smtClean="0"/>
              <a:t>, 2015)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1698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4"/>
            <a:ext cx="8229600" cy="5047488"/>
          </a:xfrm>
        </p:spPr>
        <p:txBody>
          <a:bodyPr>
            <a:normAutofit/>
          </a:bodyPr>
          <a:lstStyle/>
          <a:p>
            <a:r>
              <a:rPr lang="en-US" smtClean="0"/>
              <a:t>Aun si la pobreza disminuye</a:t>
            </a:r>
          </a:p>
          <a:p>
            <a:pPr marL="857250" lvl="1" indent="-457200"/>
            <a:r>
              <a:rPr lang="en-US" smtClean="0"/>
              <a:t>Pobres pueden volverse más pobres </a:t>
            </a:r>
            <a:r>
              <a:rPr lang="en-US"/>
              <a:t>por el sistema </a:t>
            </a:r>
            <a:r>
              <a:rPr lang="en-US" smtClean="0"/>
              <a:t>fiscal</a:t>
            </a:r>
          </a:p>
          <a:p>
            <a:pPr marL="857250" lvl="1" indent="-457200"/>
            <a:r>
              <a:rPr lang="en-US" smtClean="0"/>
              <a:t>O no pobres pueden volverse pobres</a:t>
            </a:r>
          </a:p>
          <a:p>
            <a:pPr marL="457200" indent="-457200"/>
            <a:r>
              <a:rPr lang="en-US" smtClean="0"/>
              <a:t>En Brasil (línea de pobreza de $2.50 PPP/día)</a:t>
            </a:r>
          </a:p>
          <a:p>
            <a:pPr marL="857250" lvl="1" indent="-457200"/>
            <a:r>
              <a:rPr lang="en-US" smtClean="0"/>
              <a:t>La desigualdad disminuye</a:t>
            </a:r>
          </a:p>
          <a:p>
            <a:pPr marL="857250" lvl="1" indent="-457200"/>
            <a:r>
              <a:rPr lang="en-US" smtClean="0"/>
              <a:t>La pobreza disminuye</a:t>
            </a:r>
          </a:p>
          <a:p>
            <a:pPr marL="857250" lvl="1" indent="-457200"/>
            <a:r>
              <a:rPr lang="en-US" smtClean="0"/>
              <a:t>40% de los pobres (usando ingreso consumible) se hicieron más pobres (o pobres) por el sistema de impuestos y transferencias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360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smtClean="0"/>
              <a:t>Medida Axiomática</a:t>
            </a:r>
          </a:p>
          <a:p>
            <a:r>
              <a:rPr lang="en-US" sz="3200" b="0" smtClean="0"/>
              <a:t>(Higgins y Lustig, 2015)</a:t>
            </a:r>
            <a:endParaRPr lang="en-US" sz="32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80" y="0"/>
            <a:ext cx="9307159" cy="59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Estructura del taller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22 de </a:t>
            </a:r>
            <a:r>
              <a:rPr lang="en-US" b="1" dirty="0" err="1" smtClean="0"/>
              <a:t>septiembre</a:t>
            </a:r>
            <a:r>
              <a:rPr lang="en-US" b="1" dirty="0" smtClean="0"/>
              <a:t> del 2015: </a:t>
            </a:r>
            <a:r>
              <a:rPr lang="en-US" b="1" dirty="0" err="1" smtClean="0"/>
              <a:t>tarde</a:t>
            </a:r>
            <a:endParaRPr lang="en-US" b="1" dirty="0" smtClean="0"/>
          </a:p>
          <a:p>
            <a:r>
              <a:rPr lang="en-US" b="1" dirty="0"/>
              <a:t>Stata </a:t>
            </a:r>
            <a:r>
              <a:rPr lang="en-US" b="1" dirty="0" err="1"/>
              <a:t>Sesión</a:t>
            </a:r>
            <a:r>
              <a:rPr lang="en-US" b="1" dirty="0"/>
              <a:t> </a:t>
            </a:r>
            <a:r>
              <a:rPr lang="en-US" b="1" dirty="0" smtClean="0"/>
              <a:t>1: </a:t>
            </a:r>
            <a:r>
              <a:rPr lang="en-US" dirty="0" err="1"/>
              <a:t>Conceptos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 y </a:t>
            </a:r>
            <a:r>
              <a:rPr lang="en-US" dirty="0" err="1"/>
              <a:t>intervenciones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, parte </a:t>
            </a:r>
            <a:r>
              <a:rPr lang="en-US" dirty="0" smtClean="0"/>
              <a:t>I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23 </a:t>
            </a:r>
            <a:r>
              <a:rPr lang="en-US" b="1" dirty="0"/>
              <a:t>de </a:t>
            </a:r>
            <a:r>
              <a:rPr lang="en-US" b="1" dirty="0" err="1"/>
              <a:t>septiembre</a:t>
            </a:r>
            <a:r>
              <a:rPr lang="en-US" b="1" dirty="0"/>
              <a:t> del 2015: </a:t>
            </a:r>
            <a:r>
              <a:rPr lang="en-US" b="1" dirty="0" err="1"/>
              <a:t>mañana</a:t>
            </a:r>
            <a:endParaRPr lang="en-US" dirty="0"/>
          </a:p>
          <a:p>
            <a:r>
              <a:rPr lang="en-US" b="1" dirty="0"/>
              <a:t>Stata </a:t>
            </a:r>
            <a:r>
              <a:rPr lang="en-US" b="1" dirty="0" err="1"/>
              <a:t>Sesión</a:t>
            </a:r>
            <a:r>
              <a:rPr lang="en-US" b="1" dirty="0"/>
              <a:t> 2: </a:t>
            </a:r>
            <a:r>
              <a:rPr lang="en-US" dirty="0" err="1"/>
              <a:t>Conceptos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 y </a:t>
            </a:r>
            <a:r>
              <a:rPr lang="en-US" dirty="0" err="1"/>
              <a:t>intervenciones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, parte I</a:t>
            </a:r>
          </a:p>
          <a:p>
            <a:pPr lvl="1"/>
            <a:r>
              <a:rPr lang="en-US" dirty="0" err="1"/>
              <a:t>Conceptos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ingreso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, </a:t>
            </a:r>
            <a:r>
              <a:rPr lang="en-US" dirty="0" err="1"/>
              <a:t>ingreso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pensiones</a:t>
            </a:r>
            <a:r>
              <a:rPr lang="en-US" dirty="0"/>
              <a:t>, </a:t>
            </a:r>
            <a:r>
              <a:rPr lang="en-US" dirty="0" err="1"/>
              <a:t>ingreso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,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,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disponible</a:t>
            </a:r>
            <a:endParaRPr lang="en-US" dirty="0"/>
          </a:p>
          <a:p>
            <a:pPr lvl="1"/>
            <a:r>
              <a:rPr lang="en-US" dirty="0" err="1"/>
              <a:t>Intervenciones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: </a:t>
            </a:r>
            <a:r>
              <a:rPr lang="en-US" dirty="0" err="1"/>
              <a:t>transferencias</a:t>
            </a:r>
            <a:r>
              <a:rPr lang="en-US" dirty="0"/>
              <a:t> en </a:t>
            </a:r>
            <a:r>
              <a:rPr lang="en-US" dirty="0" err="1"/>
              <a:t>efectivo</a:t>
            </a:r>
            <a:r>
              <a:rPr lang="en-US" dirty="0"/>
              <a:t> y </a:t>
            </a:r>
            <a:r>
              <a:rPr lang="en-US" dirty="0" err="1"/>
              <a:t>alimentos</a:t>
            </a:r>
            <a:r>
              <a:rPr lang="en-US" dirty="0"/>
              <a:t>, </a:t>
            </a:r>
            <a:r>
              <a:rPr lang="en-US" dirty="0" err="1"/>
              <a:t>pensiones</a:t>
            </a:r>
            <a:r>
              <a:rPr lang="en-US" dirty="0"/>
              <a:t>, </a:t>
            </a:r>
            <a:r>
              <a:rPr lang="en-US" dirty="0" err="1"/>
              <a:t>impuestos</a:t>
            </a:r>
            <a:r>
              <a:rPr lang="en-US" dirty="0"/>
              <a:t> </a:t>
            </a:r>
            <a:r>
              <a:rPr lang="en-US" dirty="0" err="1"/>
              <a:t>directos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4"/>
            <a:ext cx="8229600" cy="5047488"/>
          </a:xfrm>
        </p:spPr>
        <p:txBody>
          <a:bodyPr>
            <a:normAutofit/>
          </a:bodyPr>
          <a:lstStyle/>
          <a:p>
            <a:r>
              <a:rPr lang="en-US" smtClean="0"/>
              <a:t>Aun si la pobreza disminuye</a:t>
            </a:r>
          </a:p>
          <a:p>
            <a:pPr marL="857250" lvl="1" indent="-457200"/>
            <a:r>
              <a:rPr lang="en-US" smtClean="0"/>
              <a:t>Pobres pueden volverse más pobres </a:t>
            </a:r>
            <a:r>
              <a:rPr lang="en-US"/>
              <a:t>por el sistema </a:t>
            </a:r>
            <a:r>
              <a:rPr lang="en-US" smtClean="0"/>
              <a:t>fiscal</a:t>
            </a:r>
          </a:p>
          <a:p>
            <a:pPr marL="857250" lvl="1" indent="-457200"/>
            <a:r>
              <a:rPr lang="en-US" smtClean="0"/>
              <a:t>O no pobres pueden volverse pobres</a:t>
            </a:r>
          </a:p>
          <a:p>
            <a:pPr marL="457200" indent="-457200"/>
            <a:r>
              <a:rPr lang="en-US" smtClean="0"/>
              <a:t>En Brasil (línea de pobreza de $2.50 PPP/día)</a:t>
            </a:r>
          </a:p>
          <a:p>
            <a:pPr marL="857250" lvl="1" indent="-457200"/>
            <a:r>
              <a:rPr lang="en-US" smtClean="0"/>
              <a:t>La desigualdad disminuye</a:t>
            </a:r>
          </a:p>
          <a:p>
            <a:pPr marL="857250" lvl="1" indent="-457200"/>
            <a:r>
              <a:rPr lang="en-US" smtClean="0"/>
              <a:t>La pobreza disminuye</a:t>
            </a:r>
          </a:p>
          <a:p>
            <a:pPr marL="857250" lvl="1" indent="-457200"/>
            <a:r>
              <a:rPr lang="en-US" smtClean="0"/>
              <a:t>40% de los pobres (usando ingreso consumible) se hicieron más pobres (o pobres) por el sistema de impuestos y transferencias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360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smtClean="0"/>
              <a:t>Medida Axiomática</a:t>
            </a:r>
          </a:p>
          <a:p>
            <a:r>
              <a:rPr lang="en-US" sz="3200" b="0" smtClean="0"/>
              <a:t>(Higgins y Lustig, 2015)</a:t>
            </a:r>
            <a:endParaRPr lang="en-US" sz="32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9280" cy="61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Guión de la sesión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Descripción del Proyecto</a:t>
            </a:r>
          </a:p>
          <a:p>
            <a:pPr marL="914400" lvl="1" indent="-514350"/>
            <a:r>
              <a:rPr lang="en-US" smtClean="0"/>
              <a:t>¿Qué es CEQ?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Destacados teóricos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Resumen de los resultados</a:t>
            </a:r>
          </a:p>
          <a:p>
            <a:pPr marL="914400" lvl="1" indent="-514350"/>
            <a:r>
              <a:rPr lang="en-US"/>
              <a:t>¿Cómo se pueden usar los CEQ Assessments para:</a:t>
            </a:r>
          </a:p>
          <a:p>
            <a:pPr marL="1314450" lvl="2" indent="-514350"/>
            <a:r>
              <a:rPr lang="en-US"/>
              <a:t>Análisis de un país en particular?</a:t>
            </a:r>
          </a:p>
          <a:p>
            <a:pPr marL="1771650" lvl="3" indent="-514350"/>
            <a:r>
              <a:rPr lang="en-US"/>
              <a:t>Ejemplo: Paraguay</a:t>
            </a:r>
          </a:p>
          <a:p>
            <a:pPr marL="1314450" lvl="2" indent="-514350"/>
            <a:r>
              <a:rPr lang="en-US"/>
              <a:t>Análisis entre países</a:t>
            </a:r>
            <a:r>
              <a:rPr lang="en-US" smtClean="0"/>
              <a:t>?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0" y="0"/>
            <a:ext cx="10096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¿Quiénes son los empobrecidos?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457"/>
            <a:ext cx="8229600" cy="5047488"/>
          </a:xfrm>
        </p:spPr>
        <p:txBody>
          <a:bodyPr>
            <a:normAutofit/>
          </a:bodyPr>
          <a:lstStyle/>
          <a:p>
            <a:r>
              <a:rPr lang="en-US" sz="2800" smtClean="0"/>
              <a:t>No todos son excluídos del sistema social</a:t>
            </a:r>
          </a:p>
          <a:p>
            <a:pPr marL="914400" lvl="1" indent="-514350"/>
            <a:r>
              <a:rPr lang="en-US" sz="2400" smtClean="0"/>
              <a:t>65% reciben Bolsa Família</a:t>
            </a:r>
          </a:p>
          <a:p>
            <a:r>
              <a:rPr lang="en-US" sz="2800" smtClean="0"/>
              <a:t>En promedio, más probables a consumir bienes como alcohol y tobaco con altos impuestos</a:t>
            </a:r>
          </a:p>
          <a:p>
            <a:r>
              <a:rPr lang="en-US" sz="2800" smtClean="0"/>
              <a:t>Con focalización perfecta, eliminarlo costaría 14% del presupuesto de Bolsa Família (un programa que cuesta 0.5% del PIB)</a:t>
            </a:r>
          </a:p>
          <a:p>
            <a:r>
              <a:rPr lang="en-US" sz="2800" smtClean="0"/>
              <a:t>Problemática: ¿Cómo llegar a la población que no recibe beneficios fiscales?</a:t>
            </a:r>
          </a:p>
        </p:txBody>
      </p:sp>
    </p:spTree>
    <p:extLst>
      <p:ext uri="{BB962C8B-B14F-4D97-AF65-F5344CB8AC3E}">
        <p14:creationId xmlns:p14="http://schemas.microsoft.com/office/powerpoint/2010/main" val="25310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</a:rPr>
              <a:t>No </a:t>
            </a:r>
            <a:r>
              <a:rPr lang="en-US" sz="2700" dirty="0" err="1">
                <a:solidFill>
                  <a:prstClr val="black"/>
                </a:solidFill>
              </a:rPr>
              <a:t>contempla</a:t>
            </a:r>
            <a:r>
              <a:rPr lang="en-US" sz="27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Respuestas</a:t>
            </a:r>
            <a:r>
              <a:rPr lang="en-US" sz="2400" dirty="0">
                <a:solidFill>
                  <a:prstClr val="black"/>
                </a:solidFill>
              </a:rPr>
              <a:t> de </a:t>
            </a:r>
            <a:r>
              <a:rPr lang="en-US" sz="2400" dirty="0" err="1">
                <a:solidFill>
                  <a:prstClr val="black"/>
                </a:solidFill>
              </a:rPr>
              <a:t>comportamiento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Distribución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intertemporal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Efectos</a:t>
            </a:r>
            <a:r>
              <a:rPr lang="en-US" sz="2400" dirty="0">
                <a:solidFill>
                  <a:prstClr val="black"/>
                </a:solidFill>
              </a:rPr>
              <a:t> de </a:t>
            </a:r>
            <a:r>
              <a:rPr lang="en-US" sz="2400" dirty="0" err="1">
                <a:solidFill>
                  <a:prstClr val="black"/>
                </a:solidFill>
              </a:rPr>
              <a:t>equilibrio</a:t>
            </a:r>
            <a:r>
              <a:rPr lang="en-US" sz="2400" dirty="0">
                <a:solidFill>
                  <a:prstClr val="black"/>
                </a:solidFill>
              </a:rPr>
              <a:t> general</a:t>
            </a: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Sustentabilidad</a:t>
            </a:r>
            <a:r>
              <a:rPr lang="en-US" sz="2400" dirty="0">
                <a:solidFill>
                  <a:prstClr val="black"/>
                </a:solidFill>
              </a:rPr>
              <a:t> macro</a:t>
            </a: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Totalidad</a:t>
            </a:r>
            <a:r>
              <a:rPr lang="en-US" sz="2400" dirty="0">
                <a:solidFill>
                  <a:prstClr val="black"/>
                </a:solidFill>
              </a:rPr>
              <a:t> del </a:t>
            </a:r>
            <a:r>
              <a:rPr lang="en-US" sz="2400" dirty="0" err="1">
                <a:solidFill>
                  <a:prstClr val="black"/>
                </a:solidFill>
              </a:rPr>
              <a:t>sistema</a:t>
            </a:r>
            <a:r>
              <a:rPr lang="en-US" sz="2400" dirty="0">
                <a:solidFill>
                  <a:prstClr val="black"/>
                </a:solidFill>
              </a:rPr>
              <a:t> de </a:t>
            </a:r>
            <a:r>
              <a:rPr lang="en-US" sz="2400" dirty="0" err="1">
                <a:solidFill>
                  <a:prstClr val="black"/>
                </a:solidFill>
              </a:rPr>
              <a:t>recaudación</a:t>
            </a:r>
            <a:r>
              <a:rPr lang="en-US" sz="2400" dirty="0">
                <a:solidFill>
                  <a:prstClr val="black"/>
                </a:solidFill>
              </a:rPr>
              <a:t> y </a:t>
            </a:r>
            <a:r>
              <a:rPr lang="en-US" sz="2400" dirty="0" err="1">
                <a:solidFill>
                  <a:prstClr val="black"/>
                </a:solidFill>
              </a:rPr>
              <a:t>gasto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público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700" dirty="0" err="1">
                <a:solidFill>
                  <a:prstClr val="black"/>
                </a:solidFill>
              </a:rPr>
              <a:t>Objetivo</a:t>
            </a:r>
            <a:r>
              <a:rPr lang="en-US" sz="2700" dirty="0">
                <a:solidFill>
                  <a:prstClr val="black"/>
                </a:solidFill>
              </a:rPr>
              <a:t>: </a:t>
            </a:r>
            <a:r>
              <a:rPr lang="en-US" sz="2700" dirty="0" err="1">
                <a:solidFill>
                  <a:prstClr val="black"/>
                </a:solidFill>
              </a:rPr>
              <a:t>como</a:t>
            </a:r>
            <a:r>
              <a:rPr lang="en-US" sz="2700" dirty="0">
                <a:solidFill>
                  <a:prstClr val="black"/>
                </a:solidFill>
              </a:rPr>
              <a:t> se </a:t>
            </a:r>
            <a:r>
              <a:rPr lang="en-US" sz="2700" dirty="0" err="1">
                <a:solidFill>
                  <a:prstClr val="black"/>
                </a:solidFill>
              </a:rPr>
              <a:t>distribuyen</a:t>
            </a:r>
            <a:r>
              <a:rPr lang="en-US" sz="2700" dirty="0">
                <a:solidFill>
                  <a:prstClr val="black"/>
                </a:solidFill>
              </a:rPr>
              <a:t> la </a:t>
            </a:r>
            <a:r>
              <a:rPr lang="en-US" sz="2700" dirty="0" err="1">
                <a:solidFill>
                  <a:prstClr val="black"/>
                </a:solidFill>
              </a:rPr>
              <a:t>carga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tributaria</a:t>
            </a:r>
            <a:r>
              <a:rPr lang="en-US" sz="2700" dirty="0">
                <a:solidFill>
                  <a:prstClr val="black"/>
                </a:solidFill>
              </a:rPr>
              <a:t> y los </a:t>
            </a:r>
            <a:r>
              <a:rPr lang="en-US" sz="2700" dirty="0" err="1">
                <a:solidFill>
                  <a:prstClr val="black"/>
                </a:solidFill>
              </a:rPr>
              <a:t>beneficios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que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comprenden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sobre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todo</a:t>
            </a:r>
            <a:r>
              <a:rPr lang="en-US" sz="2700" dirty="0">
                <a:solidFill>
                  <a:prstClr val="black"/>
                </a:solidFill>
              </a:rPr>
              <a:t> al </a:t>
            </a:r>
            <a:r>
              <a:rPr lang="en-US" sz="2700" dirty="0" err="1">
                <a:solidFill>
                  <a:prstClr val="black"/>
                </a:solidFill>
              </a:rPr>
              <a:t>gasto</a:t>
            </a:r>
            <a:r>
              <a:rPr lang="en-US" sz="2700" dirty="0">
                <a:solidFill>
                  <a:prstClr val="black"/>
                </a:solidFill>
              </a:rPr>
              <a:t> social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</a:rPr>
              <a:t>En </a:t>
            </a:r>
            <a:r>
              <a:rPr lang="en-US" sz="2700" dirty="0" err="1" smtClean="0">
                <a:solidFill>
                  <a:prstClr val="black"/>
                </a:solidFill>
              </a:rPr>
              <a:t>realidad</a:t>
            </a:r>
            <a:r>
              <a:rPr lang="en-US" sz="2700" dirty="0" smtClean="0">
                <a:solidFill>
                  <a:prstClr val="black"/>
                </a:solidFill>
              </a:rPr>
              <a:t>, </a:t>
            </a:r>
            <a:r>
              <a:rPr lang="en-US" sz="2700" dirty="0" err="1" smtClean="0">
                <a:solidFill>
                  <a:prstClr val="black"/>
                </a:solidFill>
              </a:rPr>
              <a:t>nunca</a:t>
            </a:r>
            <a:r>
              <a:rPr lang="en-US" sz="2700" dirty="0" smtClean="0">
                <a:solidFill>
                  <a:prstClr val="black"/>
                </a:solidFill>
              </a:rPr>
              <a:t> </a:t>
            </a:r>
            <a:r>
              <a:rPr lang="en-US" sz="2700" dirty="0">
                <a:solidFill>
                  <a:prstClr val="black"/>
                </a:solidFill>
              </a:rPr>
              <a:t>se </a:t>
            </a:r>
            <a:r>
              <a:rPr lang="en-US" sz="2700" dirty="0" err="1">
                <a:solidFill>
                  <a:prstClr val="black"/>
                </a:solidFill>
              </a:rPr>
              <a:t>puede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conocer</a:t>
            </a:r>
            <a:r>
              <a:rPr lang="en-US" sz="2700" dirty="0">
                <a:solidFill>
                  <a:prstClr val="black"/>
                </a:solidFill>
              </a:rPr>
              <a:t> con </a:t>
            </a:r>
            <a:r>
              <a:rPr lang="en-US" sz="2700" dirty="0" err="1">
                <a:solidFill>
                  <a:prstClr val="black"/>
                </a:solidFill>
              </a:rPr>
              <a:t>precisión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cual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sería</a:t>
            </a:r>
            <a:r>
              <a:rPr lang="en-US" sz="2700" dirty="0">
                <a:solidFill>
                  <a:prstClr val="black"/>
                </a:solidFill>
              </a:rPr>
              <a:t> el </a:t>
            </a:r>
            <a:r>
              <a:rPr lang="en-US" sz="2700" dirty="0" err="1">
                <a:solidFill>
                  <a:prstClr val="black"/>
                </a:solidFill>
              </a:rPr>
              <a:t>ingreso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que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</a:rPr>
              <a:t>prevalecería</a:t>
            </a:r>
            <a:r>
              <a:rPr lang="en-US" sz="2700" dirty="0" smtClean="0">
                <a:solidFill>
                  <a:prstClr val="black"/>
                </a:solidFill>
              </a:rPr>
              <a:t> </a:t>
            </a:r>
            <a:r>
              <a:rPr lang="en-US" sz="2700" dirty="0">
                <a:solidFill>
                  <a:prstClr val="black"/>
                </a:solidFill>
              </a:rPr>
              <a:t>en </a:t>
            </a:r>
            <a:r>
              <a:rPr lang="en-US" sz="2700" dirty="0" err="1">
                <a:solidFill>
                  <a:prstClr val="black"/>
                </a:solidFill>
              </a:rPr>
              <a:t>ausencia</a:t>
            </a:r>
            <a:r>
              <a:rPr lang="en-US" sz="2700" dirty="0">
                <a:solidFill>
                  <a:prstClr val="black"/>
                </a:solidFill>
              </a:rPr>
              <a:t> de </a:t>
            </a:r>
            <a:r>
              <a:rPr lang="en-US" sz="2700" dirty="0" err="1">
                <a:solidFill>
                  <a:prstClr val="black"/>
                </a:solidFill>
              </a:rPr>
              <a:t>impuestos</a:t>
            </a:r>
            <a:r>
              <a:rPr lang="en-US" sz="2700" dirty="0">
                <a:solidFill>
                  <a:prstClr val="black"/>
                </a:solidFill>
              </a:rPr>
              <a:t> y </a:t>
            </a:r>
            <a:r>
              <a:rPr lang="en-US" sz="2700" dirty="0" err="1">
                <a:solidFill>
                  <a:prstClr val="black"/>
                </a:solidFill>
              </a:rPr>
              <a:t>transferencias</a:t>
            </a:r>
            <a:endParaRPr lang="en-US" sz="2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Limitaciones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2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sz="2700" dirty="0" err="1" smtClean="0">
                <a:solidFill>
                  <a:prstClr val="black"/>
                </a:solidFill>
              </a:rPr>
              <a:t>Verificamos</a:t>
            </a:r>
            <a:r>
              <a:rPr lang="en-US" sz="2700" dirty="0" smtClean="0">
                <a:solidFill>
                  <a:prstClr val="black"/>
                </a:solidFill>
              </a:rPr>
              <a:t> la </a:t>
            </a:r>
            <a:r>
              <a:rPr lang="en-US" sz="2700" dirty="0" err="1" smtClean="0">
                <a:solidFill>
                  <a:prstClr val="black"/>
                </a:solidFill>
              </a:rPr>
              <a:t>robustez</a:t>
            </a:r>
            <a:r>
              <a:rPr lang="en-US" sz="2700" dirty="0" smtClean="0">
                <a:solidFill>
                  <a:prstClr val="black"/>
                </a:solidFill>
              </a:rPr>
              <a:t> de </a:t>
            </a:r>
            <a:r>
              <a:rPr lang="en-US" sz="2700" dirty="0" err="1" smtClean="0">
                <a:solidFill>
                  <a:prstClr val="black"/>
                </a:solidFill>
              </a:rPr>
              <a:t>resultados</a:t>
            </a:r>
            <a:r>
              <a:rPr lang="en-US" sz="2700" dirty="0" smtClean="0">
                <a:solidFill>
                  <a:prstClr val="black"/>
                </a:solidFill>
              </a:rPr>
              <a:t> a </a:t>
            </a:r>
            <a:r>
              <a:rPr lang="en-US" sz="2700" dirty="0" err="1" smtClean="0">
                <a:solidFill>
                  <a:prstClr val="black"/>
                </a:solidFill>
              </a:rPr>
              <a:t>varios</a:t>
            </a:r>
            <a:r>
              <a:rPr lang="en-US" sz="2700" dirty="0" smtClean="0">
                <a:solidFill>
                  <a:prstClr val="black"/>
                </a:solidFill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</a:rPr>
              <a:t>cambios</a:t>
            </a:r>
            <a:r>
              <a:rPr lang="en-US" sz="2700" dirty="0" smtClean="0">
                <a:solidFill>
                  <a:prstClr val="black"/>
                </a:solidFill>
              </a:rPr>
              <a:t>:</a:t>
            </a:r>
            <a:endParaRPr lang="en-US" sz="2700" dirty="0">
              <a:solidFill>
                <a:prstClr val="black"/>
              </a:solidFill>
            </a:endParaRPr>
          </a:p>
          <a:p>
            <a:pPr lvl="1"/>
            <a:r>
              <a:rPr lang="en-US" sz="2400" dirty="0" err="1" smtClean="0">
                <a:solidFill>
                  <a:prstClr val="black"/>
                </a:solidFill>
              </a:rPr>
              <a:t>Tratamiento</a:t>
            </a:r>
            <a:r>
              <a:rPr lang="en-US" sz="2400" dirty="0" smtClean="0">
                <a:solidFill>
                  <a:prstClr val="black"/>
                </a:solidFill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</a:rPr>
              <a:t>pensiones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El </a:t>
            </a:r>
            <a:r>
              <a:rPr lang="en-US" sz="2400" dirty="0" err="1" smtClean="0">
                <a:solidFill>
                  <a:prstClr val="black"/>
                </a:solidFill>
              </a:rPr>
              <a:t>concepto</a:t>
            </a:r>
            <a:r>
              <a:rPr lang="en-US" sz="2400" dirty="0" smtClean="0">
                <a:solidFill>
                  <a:prstClr val="black"/>
                </a:solidFill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</a:rPr>
              <a:t>ingreso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por</a:t>
            </a:r>
            <a:r>
              <a:rPr lang="en-US" sz="2400" dirty="0" smtClean="0">
                <a:solidFill>
                  <a:prstClr val="black"/>
                </a:solidFill>
              </a:rPr>
              <a:t> el </a:t>
            </a:r>
            <a:r>
              <a:rPr lang="en-US" sz="2400" dirty="0" err="1" smtClean="0">
                <a:solidFill>
                  <a:prstClr val="black"/>
                </a:solidFill>
              </a:rPr>
              <a:t>cual</a:t>
            </a:r>
            <a:r>
              <a:rPr lang="en-US" sz="2400" dirty="0" smtClean="0">
                <a:solidFill>
                  <a:prstClr val="black"/>
                </a:solidFill>
              </a:rPr>
              <a:t> los </a:t>
            </a:r>
            <a:r>
              <a:rPr lang="en-US" sz="2400" dirty="0" err="1" smtClean="0">
                <a:solidFill>
                  <a:prstClr val="black"/>
                </a:solidFill>
              </a:rPr>
              <a:t>hogares</a:t>
            </a:r>
            <a:r>
              <a:rPr lang="en-US" sz="2400" dirty="0" smtClean="0">
                <a:solidFill>
                  <a:prstClr val="black"/>
                </a:solidFill>
              </a:rPr>
              <a:t> se </a:t>
            </a:r>
            <a:r>
              <a:rPr lang="en-US" sz="2400" dirty="0" err="1" smtClean="0">
                <a:solidFill>
                  <a:prstClr val="black"/>
                </a:solidFill>
              </a:rPr>
              <a:t>ordenan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err="1" smtClean="0">
                <a:solidFill>
                  <a:prstClr val="black"/>
                </a:solidFill>
              </a:rPr>
              <a:t>Uso</a:t>
            </a:r>
            <a:r>
              <a:rPr lang="en-US" sz="2400" dirty="0" smtClean="0">
                <a:solidFill>
                  <a:prstClr val="black"/>
                </a:solidFill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</a:rPr>
              <a:t>consumo</a:t>
            </a:r>
            <a:r>
              <a:rPr lang="en-US" sz="2400" dirty="0" smtClean="0">
                <a:solidFill>
                  <a:prstClr val="black"/>
                </a:solidFill>
              </a:rPr>
              <a:t> vs. </a:t>
            </a:r>
            <a:r>
              <a:rPr lang="en-US" sz="2400" dirty="0" err="1" smtClean="0">
                <a:solidFill>
                  <a:prstClr val="black"/>
                </a:solidFill>
              </a:rPr>
              <a:t>ingreso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err="1" smtClean="0">
                <a:solidFill>
                  <a:prstClr val="black"/>
                </a:solidFill>
              </a:rPr>
              <a:t>Ingreso</a:t>
            </a:r>
            <a:r>
              <a:rPr lang="en-US" sz="2400" dirty="0" smtClean="0">
                <a:solidFill>
                  <a:prstClr val="black"/>
                </a:solidFill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</a:rPr>
              <a:t>consumo</a:t>
            </a:r>
            <a:r>
              <a:rPr lang="en-US" sz="2400" dirty="0" smtClean="0">
                <a:solidFill>
                  <a:prstClr val="black"/>
                </a:solidFill>
              </a:rPr>
              <a:t> per </a:t>
            </a:r>
            <a:r>
              <a:rPr lang="en-US" sz="2400" dirty="0" err="1" smtClean="0">
                <a:solidFill>
                  <a:prstClr val="black"/>
                </a:solidFill>
              </a:rPr>
              <a:t>cápita</a:t>
            </a:r>
            <a:r>
              <a:rPr lang="en-US" sz="2400" dirty="0" smtClean="0">
                <a:solidFill>
                  <a:prstClr val="black"/>
                </a:solidFill>
              </a:rPr>
              <a:t> vs. </a:t>
            </a:r>
            <a:r>
              <a:rPr lang="en-US" sz="2400" dirty="0" err="1" smtClean="0">
                <a:solidFill>
                  <a:prstClr val="black"/>
                </a:solidFill>
              </a:rPr>
              <a:t>equivalente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err="1" smtClean="0">
                <a:solidFill>
                  <a:prstClr val="black"/>
                </a:solidFill>
              </a:rPr>
              <a:t>Diferentes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supuestos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sobre</a:t>
            </a:r>
            <a:r>
              <a:rPr lang="en-US" sz="2400" dirty="0" smtClean="0">
                <a:solidFill>
                  <a:prstClr val="black"/>
                </a:solidFill>
              </a:rPr>
              <a:t> la re-</a:t>
            </a:r>
            <a:r>
              <a:rPr lang="en-US" sz="2400" dirty="0" err="1" smtClean="0">
                <a:solidFill>
                  <a:prstClr val="black"/>
                </a:solidFill>
              </a:rPr>
              <a:t>escalación</a:t>
            </a:r>
            <a:r>
              <a:rPr lang="en-US" sz="2400" dirty="0" smtClean="0">
                <a:solidFill>
                  <a:prstClr val="black"/>
                </a:solidFill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</a:rPr>
              <a:t>programas</a:t>
            </a:r>
            <a:r>
              <a:rPr lang="en-US" sz="2400" dirty="0" smtClean="0">
                <a:solidFill>
                  <a:prstClr val="black"/>
                </a:solidFill>
              </a:rPr>
              <a:t> e </a:t>
            </a:r>
            <a:r>
              <a:rPr lang="en-US" sz="2400" dirty="0" err="1" smtClean="0">
                <a:solidFill>
                  <a:prstClr val="black"/>
                </a:solidFill>
              </a:rPr>
              <a:t>impuestos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 err="1" smtClean="0">
                <a:solidFill>
                  <a:prstClr val="black"/>
                </a:solidFill>
              </a:rPr>
              <a:t>Diferentes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supuestos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sobre</a:t>
            </a:r>
            <a:r>
              <a:rPr lang="en-US" sz="2400" dirty="0" smtClean="0">
                <a:solidFill>
                  <a:prstClr val="black"/>
                </a:solidFill>
              </a:rPr>
              <a:t> la </a:t>
            </a:r>
            <a:r>
              <a:rPr lang="en-US" sz="2400" dirty="0" err="1" smtClean="0">
                <a:solidFill>
                  <a:prstClr val="black"/>
                </a:solidFill>
              </a:rPr>
              <a:t>cobertura</a:t>
            </a:r>
            <a:r>
              <a:rPr lang="en-US" sz="2400" dirty="0" smtClean="0">
                <a:solidFill>
                  <a:prstClr val="black"/>
                </a:solidFill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</a:rPr>
              <a:t>las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transferencias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incidencia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económica</a:t>
            </a:r>
            <a:r>
              <a:rPr lang="en-US" sz="2400" dirty="0" smtClean="0">
                <a:solidFill>
                  <a:prstClr val="black"/>
                </a:solidFill>
              </a:rPr>
              <a:t> de los </a:t>
            </a:r>
            <a:r>
              <a:rPr lang="en-US" sz="2400" dirty="0" err="1" smtClean="0">
                <a:solidFill>
                  <a:prstClr val="black"/>
                </a:solidFill>
              </a:rPr>
              <a:t>impuestos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y la </a:t>
            </a:r>
            <a:r>
              <a:rPr lang="en-US" sz="2400" dirty="0" err="1" smtClean="0">
                <a:solidFill>
                  <a:prstClr val="black"/>
                </a:solidFill>
              </a:rPr>
              <a:t>evasi</a:t>
            </a:r>
            <a:r>
              <a:rPr lang="es-ES" sz="2400" dirty="0" err="1" smtClean="0">
                <a:solidFill>
                  <a:prstClr val="black"/>
                </a:solidFill>
              </a:rPr>
              <a:t>ó</a:t>
            </a:r>
            <a:r>
              <a:rPr lang="en-US" sz="2400" dirty="0" smtClean="0">
                <a:solidFill>
                  <a:prstClr val="black"/>
                </a:solidFill>
              </a:rPr>
              <a:t>n de </a:t>
            </a:r>
            <a:r>
              <a:rPr lang="en-US" sz="2400" dirty="0" err="1" smtClean="0">
                <a:solidFill>
                  <a:prstClr val="black"/>
                </a:solidFill>
              </a:rPr>
              <a:t>impuestos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 err="1" smtClean="0">
                <a:solidFill>
                  <a:prstClr val="black"/>
                </a:solidFill>
              </a:rPr>
              <a:t>Valuaciones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alternativas</a:t>
            </a:r>
            <a:r>
              <a:rPr lang="en-US" sz="2400" dirty="0" smtClean="0">
                <a:solidFill>
                  <a:prstClr val="black"/>
                </a:solidFill>
              </a:rPr>
              <a:t> de </a:t>
            </a:r>
            <a:r>
              <a:rPr lang="en-US" sz="2400" dirty="0" err="1" smtClean="0">
                <a:solidFill>
                  <a:prstClr val="black"/>
                </a:solidFill>
              </a:rPr>
              <a:t>gasto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público</a:t>
            </a:r>
            <a:r>
              <a:rPr lang="en-US" sz="2400" dirty="0" smtClean="0">
                <a:solidFill>
                  <a:prstClr val="black"/>
                </a:solidFill>
              </a:rPr>
              <a:t> en </a:t>
            </a:r>
            <a:r>
              <a:rPr lang="en-US" sz="2400" dirty="0" err="1" smtClean="0">
                <a:solidFill>
                  <a:prstClr val="black"/>
                </a:solidFill>
              </a:rPr>
              <a:t>eduación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</a:rPr>
              <a:t>salud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7457" y="0"/>
            <a:ext cx="8469086" cy="1143000"/>
          </a:xfrm>
        </p:spPr>
        <p:txBody>
          <a:bodyPr/>
          <a:lstStyle/>
          <a:p>
            <a:r>
              <a:rPr lang="en-US" smtClean="0"/>
              <a:t>Chequeos de Robustez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7457" y="0"/>
            <a:ext cx="8469086" cy="1143000"/>
          </a:xfrm>
        </p:spPr>
        <p:txBody>
          <a:bodyPr/>
          <a:lstStyle/>
          <a:p>
            <a:r>
              <a:rPr lang="en-US" smtClean="0"/>
              <a:t>Chequeos de Robustez: Ejemplo</a:t>
            </a:r>
            <a:endParaRPr lang="es-MX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94" y="2286000"/>
            <a:ext cx="8162906" cy="2487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8162" y="1143000"/>
            <a:ext cx="5807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Calibri" panose="020F0502020204030204" pitchFamily="34" charset="0"/>
              </a:rPr>
              <a:t>Estimaciones del Gini en Sudáfrica: </a:t>
            </a:r>
          </a:p>
          <a:p>
            <a:pPr algn="ctr"/>
            <a:r>
              <a:rPr lang="en-US" sz="2800" smtClean="0">
                <a:latin typeface="Calibri" panose="020F0502020204030204" pitchFamily="34" charset="0"/>
              </a:rPr>
              <a:t>Uso de ingreso vs. consumo</a:t>
            </a:r>
            <a:endParaRPr lang="es-MX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Guión de la sesión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Descripción del Proyecto</a:t>
            </a:r>
          </a:p>
          <a:p>
            <a:pPr marL="914400" lvl="1" indent="-514350"/>
            <a:r>
              <a:rPr lang="en-US" smtClean="0"/>
              <a:t>¿Qué es CEQ?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Destacados teóricos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Resumen de los resultados</a:t>
            </a:r>
          </a:p>
          <a:p>
            <a:pPr marL="914400" lvl="1" indent="-514350"/>
            <a:r>
              <a:rPr lang="en-US"/>
              <a:t>¿Cómo se pueden usar los CEQ Assessments para:</a:t>
            </a:r>
          </a:p>
          <a:p>
            <a:pPr marL="1314450" lvl="2" indent="-514350"/>
            <a:r>
              <a:rPr lang="en-US" b="1"/>
              <a:t>Análisis de un país en particular?</a:t>
            </a:r>
          </a:p>
          <a:p>
            <a:pPr marL="1771650" lvl="3" indent="-514350"/>
            <a:r>
              <a:rPr lang="en-US" b="1"/>
              <a:t>Ejemplo: Paraguay</a:t>
            </a:r>
          </a:p>
          <a:p>
            <a:pPr marL="1314450" lvl="2" indent="-514350"/>
            <a:r>
              <a:rPr lang="en-US"/>
              <a:t>Análisis entre países</a:t>
            </a:r>
            <a:r>
              <a:rPr lang="en-US" smtClean="0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703385"/>
            <a:ext cx="8229600" cy="2180493"/>
          </a:xfrm>
        </p:spPr>
        <p:txBody>
          <a:bodyPr>
            <a:normAutofit/>
          </a:bodyPr>
          <a:lstStyle/>
          <a:p>
            <a:r>
              <a:rPr lang="en-US" b="1" smtClean="0"/>
              <a:t>Gasto Social, Impuestos y la Redistribución de Ingresos en Paraguay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2661" y="2936633"/>
            <a:ext cx="6928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Calibri" panose="020F0502020204030204" pitchFamily="34" charset="0"/>
              </a:rPr>
              <a:t>Sean Higgins (Tulane)</a:t>
            </a:r>
          </a:p>
          <a:p>
            <a:pPr algn="ctr"/>
            <a:r>
              <a:rPr lang="en-US" sz="2800" smtClean="0">
                <a:latin typeface="Calibri" panose="020F0502020204030204" pitchFamily="34" charset="0"/>
              </a:rPr>
              <a:t>Nora Lustig (Tulane)</a:t>
            </a:r>
          </a:p>
          <a:p>
            <a:pPr algn="ctr"/>
            <a:r>
              <a:rPr lang="en-US" sz="2800" smtClean="0">
                <a:latin typeface="Calibri" panose="020F0502020204030204" pitchFamily="34" charset="0"/>
              </a:rPr>
              <a:t>Julio Ramirez (CADEP) </a:t>
            </a:r>
          </a:p>
          <a:p>
            <a:pPr algn="ctr"/>
            <a:r>
              <a:rPr lang="en-US" sz="2800" smtClean="0">
                <a:latin typeface="Calibri" panose="020F0502020204030204" pitchFamily="34" charset="0"/>
              </a:rPr>
              <a:t>William Swanson (UC Davis)</a:t>
            </a:r>
            <a:endParaRPr lang="es-MX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Limitaciones Adicionales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En la Encuesta Permanente de Hogares (EPH), programas sociales son captados por sólo una pregunta</a:t>
            </a:r>
          </a:p>
          <a:p>
            <a:pPr lvl="1"/>
            <a:r>
              <a:rPr lang="en-US" smtClean="0"/>
              <a:t>Usamos inferencia e imputación para separar Tekoporã de otras transferencias directas</a:t>
            </a:r>
          </a:p>
          <a:p>
            <a:r>
              <a:rPr lang="en-US" smtClean="0"/>
              <a:t>Pensiones: contributivas y no contributivas captadas por la misma pregunta</a:t>
            </a:r>
          </a:p>
          <a:p>
            <a:pPr lvl="1"/>
            <a:r>
              <a:rPr lang="en-US" smtClean="0"/>
              <a:t>Reglas complicadas para pensiones no contributivas</a:t>
            </a:r>
          </a:p>
          <a:p>
            <a:pPr lvl="1"/>
            <a:r>
              <a:rPr lang="en-US" smtClean="0"/>
              <a:t>Falta de preguntas necesarias</a:t>
            </a:r>
            <a:endParaRPr lang="en-US"/>
          </a:p>
          <a:p>
            <a:pPr lvl="1"/>
            <a:r>
              <a:rPr lang="en-US" smtClean="0"/>
              <a:t>Imposible separar pensiones no contributivas</a:t>
            </a:r>
          </a:p>
        </p:txBody>
      </p:sp>
    </p:spTree>
    <p:extLst>
      <p:ext uri="{BB962C8B-B14F-4D97-AF65-F5344CB8AC3E}">
        <p14:creationId xmlns:p14="http://schemas.microsoft.com/office/powerpoint/2010/main" val="32344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Limitaciones Adicionales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r>
              <a:rPr lang="en-US" smtClean="0"/>
              <a:t>No contamos con datos de consumo en EPH</a:t>
            </a:r>
          </a:p>
          <a:p>
            <a:pPr lvl="1"/>
            <a:r>
              <a:rPr lang="en-US" smtClean="0"/>
              <a:t>Usamos fuentes secundarias para la incidencia del IVA y combustibles por décil</a:t>
            </a:r>
          </a:p>
          <a:p>
            <a:pPr lvl="1"/>
            <a:r>
              <a:rPr lang="en-US" smtClean="0"/>
              <a:t>Éste es un área por mejorar en los análisis futuros de Paraguay</a:t>
            </a:r>
          </a:p>
          <a:p>
            <a:pPr lvl="1"/>
            <a:r>
              <a:rPr lang="en-US" smtClean="0"/>
              <a:t>Mejor ligar la encuesta con otra con consumo (usando </a:t>
            </a:r>
            <a:r>
              <a:rPr lang="en-US" i="1" smtClean="0"/>
              <a:t>matching</a:t>
            </a:r>
            <a:r>
              <a:rPr lang="en-US" smtClean="0"/>
              <a:t>), usar matriz de insumo-producto para determinar tasas efectivas</a:t>
            </a:r>
          </a:p>
        </p:txBody>
      </p:sp>
    </p:spTree>
    <p:extLst>
      <p:ext uri="{BB962C8B-B14F-4D97-AF65-F5344CB8AC3E}">
        <p14:creationId xmlns:p14="http://schemas.microsoft.com/office/powerpoint/2010/main" val="32667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Estructura del taller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23 </a:t>
            </a:r>
            <a:r>
              <a:rPr lang="en-US" b="1" dirty="0"/>
              <a:t>de </a:t>
            </a:r>
            <a:r>
              <a:rPr lang="en-US" b="1" dirty="0" err="1"/>
              <a:t>septiembre</a:t>
            </a:r>
            <a:r>
              <a:rPr lang="en-US" b="1" dirty="0"/>
              <a:t> del 2015: </a:t>
            </a:r>
            <a:r>
              <a:rPr lang="en-US" b="1" dirty="0" err="1"/>
              <a:t>mañana</a:t>
            </a:r>
            <a:endParaRPr lang="en-US" dirty="0"/>
          </a:p>
          <a:p>
            <a:r>
              <a:rPr lang="en-US" b="1" dirty="0"/>
              <a:t>Stata </a:t>
            </a:r>
            <a:r>
              <a:rPr lang="en-US" b="1" dirty="0" err="1"/>
              <a:t>Sesión</a:t>
            </a:r>
            <a:r>
              <a:rPr lang="en-US" b="1" dirty="0"/>
              <a:t> 3: </a:t>
            </a:r>
            <a:r>
              <a:rPr lang="en-US" dirty="0" err="1"/>
              <a:t>Conceptos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/>
              <a:t>intervenciones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, parte II</a:t>
            </a:r>
          </a:p>
          <a:p>
            <a:pPr lvl="1"/>
            <a:r>
              <a:rPr lang="en-US" dirty="0" err="1"/>
              <a:t>Conceptos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 smtClean="0"/>
              <a:t>consumible</a:t>
            </a:r>
            <a:r>
              <a:rPr lang="en-US" dirty="0"/>
              <a:t>, </a:t>
            </a:r>
            <a:r>
              <a:rPr lang="en-US" dirty="0" err="1"/>
              <a:t>ingreso</a:t>
            </a:r>
            <a:r>
              <a:rPr lang="en-US" dirty="0"/>
              <a:t> final</a:t>
            </a:r>
          </a:p>
          <a:p>
            <a:pPr lvl="1"/>
            <a:r>
              <a:rPr lang="en-US" dirty="0" err="1"/>
              <a:t>Intervenciones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: </a:t>
            </a:r>
            <a:r>
              <a:rPr lang="en-US" dirty="0" err="1"/>
              <a:t>impuestos</a:t>
            </a:r>
            <a:r>
              <a:rPr lang="en-US" dirty="0"/>
              <a:t> </a:t>
            </a:r>
            <a:r>
              <a:rPr lang="en-US" dirty="0" err="1"/>
              <a:t>indirectos</a:t>
            </a:r>
            <a:r>
              <a:rPr lang="en-US" dirty="0"/>
              <a:t>, </a:t>
            </a:r>
            <a:r>
              <a:rPr lang="en-US" dirty="0" err="1"/>
              <a:t>subsidios</a:t>
            </a:r>
            <a:r>
              <a:rPr lang="en-US" dirty="0"/>
              <a:t> </a:t>
            </a:r>
            <a:r>
              <a:rPr lang="en-US" dirty="0" err="1"/>
              <a:t>indirectos</a:t>
            </a:r>
            <a:r>
              <a:rPr lang="en-US" dirty="0"/>
              <a:t>, </a:t>
            </a:r>
            <a:r>
              <a:rPr lang="en-US" dirty="0" err="1"/>
              <a:t>transferencias</a:t>
            </a:r>
            <a:r>
              <a:rPr lang="en-US" dirty="0"/>
              <a:t> en </a:t>
            </a:r>
            <a:r>
              <a:rPr lang="en-US" dirty="0" err="1"/>
              <a:t>especie</a:t>
            </a:r>
            <a:r>
              <a:rPr lang="en-US" dirty="0"/>
              <a:t> del </a:t>
            </a:r>
            <a:r>
              <a:rPr lang="en-US" dirty="0" err="1"/>
              <a:t>gasto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en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educación</a:t>
            </a:r>
            <a:r>
              <a:rPr lang="en-US" dirty="0"/>
              <a:t> y </a:t>
            </a:r>
            <a:r>
              <a:rPr lang="en-US" dirty="0" err="1"/>
              <a:t>vivienda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15189"/>
              </p:ext>
            </p:extLst>
          </p:nvPr>
        </p:nvGraphicFramePr>
        <p:xfrm>
          <a:off x="119960" y="1463855"/>
          <a:ext cx="9024040" cy="44863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6144"/>
                <a:gridCol w="901148"/>
                <a:gridCol w="808383"/>
                <a:gridCol w="821635"/>
                <a:gridCol w="649356"/>
                <a:gridCol w="768626"/>
                <a:gridCol w="874644"/>
                <a:gridCol w="914400"/>
                <a:gridCol w="808382"/>
                <a:gridCol w="649357"/>
                <a:gridCol w="636104"/>
                <a:gridCol w="675861"/>
              </a:tblGrid>
              <a:tr h="836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Decil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Impuestos</a:t>
                      </a:r>
                      <a:r>
                        <a:rPr lang="es-ES" sz="1400" baseline="0" smtClean="0">
                          <a:effectLst/>
                          <a:latin typeface="Calibri" panose="020F0502020204030204" pitchFamily="34" charset="0"/>
                        </a:rPr>
                        <a:t> Directos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Ingreso de Mercado Neto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Tekoporã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Otras Transf.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Ingreso Dispon-ible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Subsidios Indirectos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Impuestos Indirectos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Ingreso</a:t>
                      </a:r>
                      <a:r>
                        <a:rPr lang="es-ES" sz="1400" baseline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Consum-ible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Educ.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Ingreso Final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-28.0%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-19.7%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-6.9%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-7.2%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-7.6%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-7.6%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-1.8%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-6.1%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-7.8%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-7.2%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-8.5%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-2.9%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-6.1%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-8.7%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-5.9%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-7.8%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-2.9%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-2.9%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-2.9%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-5.1%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-7.9%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-3.1%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-3.1%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-3.0%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-8.5%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-4.8%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-4.8%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-4.8%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-5.2%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</a:rPr>
                        <a:t>-10.0%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6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smtClean="0"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-3.0%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</a:rPr>
                        <a:t>-6.1%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</a:rPr>
                        <a:t>-9.0%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</a:rPr>
                        <a:t>4.9%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Incidencia de Transferencias, Subsidios e Impuestos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0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Progresividad de Impuestos y Gastos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En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conjunto</a:t>
            </a:r>
            <a:r>
              <a:rPr lang="en-US" sz="2800" dirty="0" smtClean="0"/>
              <a:t>, </a:t>
            </a:r>
            <a:r>
              <a:rPr lang="en-US" sz="2800" dirty="0" err="1" smtClean="0"/>
              <a:t>impuestos</a:t>
            </a:r>
            <a:r>
              <a:rPr lang="en-US" sz="2800" dirty="0" smtClean="0"/>
              <a:t> son </a:t>
            </a:r>
            <a:r>
              <a:rPr lang="en-US" sz="2800" dirty="0" err="1" smtClean="0"/>
              <a:t>ligeramente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regresivos</a:t>
            </a:r>
            <a:endParaRPr lang="en-US" sz="2800" dirty="0" smtClean="0"/>
          </a:p>
          <a:p>
            <a:pPr lvl="1"/>
            <a:r>
              <a:rPr lang="en-US" sz="2400" dirty="0" err="1" smtClean="0"/>
              <a:t>Uso</a:t>
            </a:r>
            <a:r>
              <a:rPr lang="en-US" sz="2400" dirty="0" smtClean="0"/>
              <a:t> alto del IVA (</a:t>
            </a:r>
            <a:r>
              <a:rPr lang="en-US" sz="2400" dirty="0" err="1" smtClean="0"/>
              <a:t>regresivo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En </a:t>
            </a:r>
            <a:r>
              <a:rPr lang="en-US" sz="2400" dirty="0" err="1" smtClean="0"/>
              <a:t>otros</a:t>
            </a:r>
            <a:r>
              <a:rPr lang="en-US" sz="2400" dirty="0" smtClean="0"/>
              <a:t>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</a:t>
            </a:r>
            <a:r>
              <a:rPr lang="en-US" sz="2400" dirty="0" err="1" smtClean="0"/>
              <a:t>latinoamericanos</a:t>
            </a:r>
            <a:r>
              <a:rPr lang="en-US" sz="2400" dirty="0" smtClean="0"/>
              <a:t>, </a:t>
            </a:r>
            <a:r>
              <a:rPr lang="en-US" sz="2400" dirty="0" err="1" smtClean="0"/>
              <a:t>impuestos</a:t>
            </a:r>
            <a:r>
              <a:rPr lang="en-US" sz="2400" dirty="0" smtClean="0"/>
              <a:t> son </a:t>
            </a:r>
            <a:r>
              <a:rPr lang="en-US" sz="2400" dirty="0" err="1" smtClean="0"/>
              <a:t>progresivos</a:t>
            </a:r>
            <a:r>
              <a:rPr lang="en-US" sz="2400" dirty="0" smtClean="0"/>
              <a:t> en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conjunto</a:t>
            </a:r>
            <a:endParaRPr lang="en-US" sz="2400" dirty="0" smtClean="0"/>
          </a:p>
          <a:p>
            <a:r>
              <a:rPr lang="en-US" sz="2800" dirty="0" err="1" smtClean="0"/>
              <a:t>Transferencias</a:t>
            </a:r>
            <a:r>
              <a:rPr lang="en-US" sz="2800" dirty="0" smtClean="0"/>
              <a:t> </a:t>
            </a:r>
            <a:r>
              <a:rPr lang="en-US" sz="2800" dirty="0" err="1" smtClean="0"/>
              <a:t>directas</a:t>
            </a:r>
            <a:r>
              <a:rPr lang="en-US" sz="2800" dirty="0" smtClean="0"/>
              <a:t> son </a:t>
            </a:r>
            <a:r>
              <a:rPr lang="en-US" sz="2800" b="1" dirty="0" err="1" smtClean="0">
                <a:solidFill>
                  <a:srgbClr val="33CC33"/>
                </a:solidFill>
              </a:rPr>
              <a:t>progresivas</a:t>
            </a:r>
            <a:r>
              <a:rPr lang="en-US" sz="2800" b="1" dirty="0" smtClean="0">
                <a:solidFill>
                  <a:srgbClr val="33CC33"/>
                </a:solidFill>
              </a:rPr>
              <a:t> en </a:t>
            </a:r>
            <a:r>
              <a:rPr lang="en-US" sz="2800" b="1" dirty="0" err="1" smtClean="0">
                <a:solidFill>
                  <a:srgbClr val="33CC33"/>
                </a:solidFill>
              </a:rPr>
              <a:t>términos</a:t>
            </a:r>
            <a:r>
              <a:rPr lang="en-US" sz="2800" b="1" dirty="0" smtClean="0">
                <a:solidFill>
                  <a:srgbClr val="33CC33"/>
                </a:solidFill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</a:rPr>
              <a:t>absolutos</a:t>
            </a:r>
            <a:endParaRPr lang="en-US" sz="2800" b="1" dirty="0" smtClean="0">
              <a:solidFill>
                <a:srgbClr val="33CC33"/>
              </a:solidFill>
            </a:endParaRPr>
          </a:p>
          <a:p>
            <a:r>
              <a:rPr lang="en-US" sz="2800" dirty="0" err="1" smtClean="0"/>
              <a:t>Gasto</a:t>
            </a:r>
            <a:r>
              <a:rPr lang="en-US" sz="2800" dirty="0" smtClean="0"/>
              <a:t> total en </a:t>
            </a:r>
            <a:r>
              <a:rPr lang="en-US" sz="2800" dirty="0" err="1" smtClean="0"/>
              <a:t>educación</a:t>
            </a:r>
            <a:r>
              <a:rPr lang="en-US" sz="2800" dirty="0" smtClean="0"/>
              <a:t> y </a:t>
            </a:r>
            <a:r>
              <a:rPr lang="en-US" sz="2800" dirty="0" err="1" smtClean="0"/>
              <a:t>salud</a:t>
            </a:r>
            <a:r>
              <a:rPr lang="en-US" sz="2800" dirty="0" smtClean="0"/>
              <a:t> </a:t>
            </a:r>
            <a:r>
              <a:rPr lang="en-US" sz="2800" dirty="0" err="1" smtClean="0"/>
              <a:t>solamente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progresivo</a:t>
            </a:r>
            <a:r>
              <a:rPr lang="en-US" sz="2800" b="1" dirty="0" smtClean="0">
                <a:solidFill>
                  <a:schemeClr val="accent1"/>
                </a:solidFill>
              </a:rPr>
              <a:t> en </a:t>
            </a:r>
            <a:r>
              <a:rPr lang="en-US" sz="2800" b="1" dirty="0" err="1" smtClean="0">
                <a:solidFill>
                  <a:schemeClr val="accent1"/>
                </a:solidFill>
              </a:rPr>
              <a:t>términos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relativos</a:t>
            </a:r>
            <a:endParaRPr lang="en-US" sz="2800" dirty="0" smtClean="0"/>
          </a:p>
          <a:p>
            <a:pPr lvl="1"/>
            <a:r>
              <a:rPr lang="en-US" sz="2400" dirty="0" smtClean="0"/>
              <a:t>En </a:t>
            </a:r>
            <a:r>
              <a:rPr lang="en-US" sz="2400" dirty="0" err="1" smtClean="0"/>
              <a:t>contraste</a:t>
            </a:r>
            <a:r>
              <a:rPr lang="en-US" sz="2400" dirty="0" smtClean="0"/>
              <a:t>, en la </a:t>
            </a:r>
            <a:r>
              <a:rPr lang="en-US" sz="2400" dirty="0" err="1" smtClean="0"/>
              <a:t>mayoría</a:t>
            </a:r>
            <a:r>
              <a:rPr lang="en-US" sz="2400" dirty="0" smtClean="0"/>
              <a:t> de </a:t>
            </a:r>
            <a:r>
              <a:rPr lang="en-US" sz="2400" dirty="0" err="1" smtClean="0"/>
              <a:t>países</a:t>
            </a:r>
            <a:r>
              <a:rPr lang="en-US" sz="2400" dirty="0" smtClean="0"/>
              <a:t> de </a:t>
            </a:r>
            <a:r>
              <a:rPr lang="en-US" sz="2400" dirty="0" err="1" smtClean="0"/>
              <a:t>América</a:t>
            </a:r>
            <a:r>
              <a:rPr lang="en-US" sz="2400" dirty="0" smtClean="0"/>
              <a:t> Latina,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progresivo</a:t>
            </a:r>
            <a:r>
              <a:rPr lang="en-US" sz="2400" dirty="0" smtClean="0"/>
              <a:t> en </a:t>
            </a:r>
            <a:r>
              <a:rPr lang="en-US" sz="2400" dirty="0" err="1" smtClean="0"/>
              <a:t>términos</a:t>
            </a:r>
            <a:r>
              <a:rPr lang="en-US" sz="2400" dirty="0" smtClean="0"/>
              <a:t> </a:t>
            </a:r>
            <a:r>
              <a:rPr lang="en-US" sz="2400" dirty="0" err="1" smtClean="0"/>
              <a:t>absolutos</a:t>
            </a:r>
            <a:endParaRPr lang="en-US" sz="2400" dirty="0" smtClean="0"/>
          </a:p>
          <a:p>
            <a:pPr lvl="1"/>
            <a:r>
              <a:rPr lang="en-US" sz="2400" dirty="0" err="1" smtClean="0"/>
              <a:t>Gasto</a:t>
            </a:r>
            <a:r>
              <a:rPr lang="en-US" sz="2400" dirty="0" smtClean="0"/>
              <a:t> en </a:t>
            </a:r>
            <a:r>
              <a:rPr lang="en-US" sz="2400" dirty="0" err="1" smtClean="0"/>
              <a:t>educación</a:t>
            </a:r>
            <a:r>
              <a:rPr lang="en-US" sz="2400" dirty="0" smtClean="0"/>
              <a:t> superior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regresivo</a:t>
            </a:r>
            <a:endParaRPr lang="en-US" sz="2400" dirty="0" smtClean="0"/>
          </a:p>
          <a:p>
            <a:r>
              <a:rPr lang="en-US" sz="2800" dirty="0" err="1" smtClean="0"/>
              <a:t>Gasto</a:t>
            </a:r>
            <a:r>
              <a:rPr lang="en-US" sz="2800" dirty="0" smtClean="0"/>
              <a:t> social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progresivo</a:t>
            </a:r>
            <a:r>
              <a:rPr lang="en-US" sz="2800" b="1" dirty="0" smtClean="0">
                <a:solidFill>
                  <a:schemeClr val="accent1"/>
                </a:solidFill>
              </a:rPr>
              <a:t> en </a:t>
            </a:r>
            <a:r>
              <a:rPr lang="en-US" sz="2800" b="1" dirty="0" err="1" smtClean="0">
                <a:solidFill>
                  <a:schemeClr val="accent1"/>
                </a:solidFill>
              </a:rPr>
              <a:t>términos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relativos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Progresividad de Impuestos y Gastos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04945788"/>
              </p:ext>
            </p:extLst>
          </p:nvPr>
        </p:nvGraphicFramePr>
        <p:xfrm>
          <a:off x="268515" y="990600"/>
          <a:ext cx="8251371" cy="525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1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Pobreza por Concepto de Ingreso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273230"/>
              </p:ext>
            </p:extLst>
          </p:nvPr>
        </p:nvGraphicFramePr>
        <p:xfrm>
          <a:off x="378178" y="1080910"/>
          <a:ext cx="8686800" cy="477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6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Mejoras posibles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¿Se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mejorar</a:t>
            </a:r>
            <a:r>
              <a:rPr lang="en-US" dirty="0" smtClean="0"/>
              <a:t> el </a:t>
            </a:r>
            <a:r>
              <a:rPr lang="en-US" dirty="0" err="1" smtClean="0"/>
              <a:t>impacto</a:t>
            </a:r>
            <a:r>
              <a:rPr lang="en-US" dirty="0" smtClean="0"/>
              <a:t> de </a:t>
            </a:r>
            <a:r>
              <a:rPr lang="en-US" dirty="0" err="1" smtClean="0"/>
              <a:t>transferencias</a:t>
            </a:r>
            <a:r>
              <a:rPr lang="en-US" dirty="0" smtClean="0"/>
              <a:t> </a:t>
            </a:r>
            <a:r>
              <a:rPr lang="en-US" dirty="0" err="1" smtClean="0"/>
              <a:t>directas</a:t>
            </a:r>
            <a:r>
              <a:rPr lang="en-US" dirty="0" smtClean="0"/>
              <a:t> en la </a:t>
            </a:r>
            <a:r>
              <a:rPr lang="en-US" dirty="0" err="1" smtClean="0"/>
              <a:t>pobreza</a:t>
            </a:r>
            <a:r>
              <a:rPr lang="en-US" dirty="0" smtClean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Las </a:t>
            </a:r>
            <a:r>
              <a:rPr lang="en-US" dirty="0" err="1" smtClean="0"/>
              <a:t>transferencias</a:t>
            </a:r>
            <a:r>
              <a:rPr lang="en-US" dirty="0" smtClean="0"/>
              <a:t> </a:t>
            </a:r>
            <a:r>
              <a:rPr lang="en-US" dirty="0" err="1" smtClean="0"/>
              <a:t>directas</a:t>
            </a:r>
            <a:r>
              <a:rPr lang="en-US" dirty="0" smtClean="0"/>
              <a:t> ¿se </a:t>
            </a:r>
            <a:r>
              <a:rPr lang="en-US" dirty="0" err="1" smtClean="0"/>
              <a:t>destinan</a:t>
            </a:r>
            <a:r>
              <a:rPr lang="en-US" dirty="0" smtClean="0"/>
              <a:t> </a:t>
            </a:r>
            <a:r>
              <a:rPr lang="en-US" dirty="0" err="1" smtClean="0"/>
              <a:t>principalmente</a:t>
            </a:r>
            <a:r>
              <a:rPr lang="en-US" dirty="0" smtClean="0"/>
              <a:t> a los </a:t>
            </a:r>
            <a:r>
              <a:rPr lang="en-US" dirty="0" err="1" smtClean="0"/>
              <a:t>pobres</a:t>
            </a:r>
            <a:r>
              <a:rPr lang="en-US" dirty="0" smtClean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Recibe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mayoría</a:t>
            </a:r>
            <a:r>
              <a:rPr lang="en-US" dirty="0" smtClean="0"/>
              <a:t> de los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 smtClean="0"/>
              <a:t>beneficios</a:t>
            </a:r>
            <a:r>
              <a:rPr lang="en-US" dirty="0" smtClean="0"/>
              <a:t> de los </a:t>
            </a:r>
            <a:r>
              <a:rPr lang="en-US" dirty="0" err="1" smtClean="0"/>
              <a:t>programas</a:t>
            </a:r>
            <a:r>
              <a:rPr lang="en-US" dirty="0" smtClean="0"/>
              <a:t> de </a:t>
            </a:r>
            <a:r>
              <a:rPr lang="en-US" dirty="0" err="1" smtClean="0"/>
              <a:t>transferencias</a:t>
            </a:r>
            <a:r>
              <a:rPr lang="en-US" dirty="0" smtClean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Los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 smtClean="0"/>
              <a:t>cubiertos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¿</a:t>
            </a:r>
            <a:r>
              <a:rPr lang="en-US" dirty="0" err="1" smtClean="0"/>
              <a:t>reciben</a:t>
            </a:r>
            <a:r>
              <a:rPr lang="en-US" dirty="0" smtClean="0"/>
              <a:t> lo </a:t>
            </a:r>
            <a:r>
              <a:rPr lang="en-US" dirty="0" err="1" smtClean="0"/>
              <a:t>suficiente</a:t>
            </a:r>
            <a:r>
              <a:rPr lang="en-US" dirty="0" smtClean="0"/>
              <a:t> para </a:t>
            </a:r>
            <a:r>
              <a:rPr lang="en-US" dirty="0" err="1" smtClean="0"/>
              <a:t>escapar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08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1" y="261257"/>
            <a:ext cx="8229600" cy="5791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Las </a:t>
            </a:r>
            <a:r>
              <a:rPr lang="en-US" dirty="0" err="1"/>
              <a:t>transferencias</a:t>
            </a:r>
            <a:r>
              <a:rPr lang="en-US" dirty="0"/>
              <a:t> </a:t>
            </a:r>
            <a:r>
              <a:rPr lang="en-US" dirty="0" err="1"/>
              <a:t>directas</a:t>
            </a:r>
            <a:r>
              <a:rPr lang="en-US" dirty="0"/>
              <a:t> ¿se </a:t>
            </a:r>
            <a:r>
              <a:rPr lang="en-US" dirty="0" err="1"/>
              <a:t>destinan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a los </a:t>
            </a:r>
            <a:r>
              <a:rPr lang="en-US" dirty="0" err="1"/>
              <a:t>pobres</a:t>
            </a:r>
            <a:r>
              <a:rPr lang="en-US" dirty="0" smtClean="0"/>
              <a:t>? </a:t>
            </a:r>
            <a:r>
              <a:rPr lang="en-US" b="1" i="1" dirty="0" err="1" smtClean="0">
                <a:solidFill>
                  <a:srgbClr val="33CC33"/>
                </a:solidFill>
              </a:rPr>
              <a:t>Sí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20763798"/>
              </p:ext>
            </p:extLst>
          </p:nvPr>
        </p:nvGraphicFramePr>
        <p:xfrm>
          <a:off x="29029" y="1255485"/>
          <a:ext cx="911497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6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86" y="188686"/>
            <a:ext cx="8229600" cy="5791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¿</a:t>
            </a:r>
            <a:r>
              <a:rPr lang="en-US" dirty="0" err="1"/>
              <a:t>Recibe</a:t>
            </a:r>
            <a:r>
              <a:rPr lang="en-US" dirty="0"/>
              <a:t> la </a:t>
            </a:r>
            <a:r>
              <a:rPr lang="en-US" dirty="0" err="1"/>
              <a:t>mayoría</a:t>
            </a:r>
            <a:r>
              <a:rPr lang="en-US" dirty="0"/>
              <a:t> de los </a:t>
            </a:r>
            <a:r>
              <a:rPr lang="en-US" dirty="0" err="1"/>
              <a:t>pobres</a:t>
            </a:r>
            <a:r>
              <a:rPr lang="en-US" dirty="0"/>
              <a:t> </a:t>
            </a:r>
            <a:r>
              <a:rPr lang="en-US" dirty="0" err="1"/>
              <a:t>beneficios</a:t>
            </a:r>
            <a:r>
              <a:rPr lang="en-US" dirty="0"/>
              <a:t> de los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transferencias</a:t>
            </a:r>
            <a:r>
              <a:rPr lang="en-US" dirty="0" smtClean="0"/>
              <a:t>? </a:t>
            </a:r>
            <a:r>
              <a:rPr lang="en-US" b="1" i="1" dirty="0" smtClean="0">
                <a:solidFill>
                  <a:srgbClr val="FF0000"/>
                </a:solidFill>
              </a:rPr>
              <a:t>No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54237848"/>
              </p:ext>
            </p:extLst>
          </p:nvPr>
        </p:nvGraphicFramePr>
        <p:xfrm>
          <a:off x="381000" y="972457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93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72"/>
            <a:ext cx="8229600" cy="5791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Los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 smtClean="0"/>
              <a:t>cubiertos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r>
              <a:rPr lang="en-US" dirty="0" smtClean="0"/>
              <a:t> ¿</a:t>
            </a:r>
            <a:r>
              <a:rPr lang="en-US" dirty="0" err="1" smtClean="0"/>
              <a:t>reciben</a:t>
            </a:r>
            <a:r>
              <a:rPr lang="en-US" dirty="0" smtClean="0"/>
              <a:t> lo </a:t>
            </a:r>
            <a:r>
              <a:rPr lang="en-US" dirty="0" err="1" smtClean="0"/>
              <a:t>suficiente</a:t>
            </a:r>
            <a:r>
              <a:rPr lang="en-US" dirty="0" smtClean="0"/>
              <a:t> para </a:t>
            </a:r>
            <a:r>
              <a:rPr lang="en-US" dirty="0" err="1" smtClean="0"/>
              <a:t>escapar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r>
              <a:rPr lang="en-US" dirty="0" smtClean="0"/>
              <a:t>? </a:t>
            </a:r>
            <a:r>
              <a:rPr lang="en-US" b="1" i="1" dirty="0" smtClean="0">
                <a:solidFill>
                  <a:srgbClr val="FF0000"/>
                </a:solidFill>
              </a:rPr>
              <a:t>No</a:t>
            </a:r>
          </a:p>
          <a:p>
            <a:pPr marL="457200" lvl="1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dirty="0" err="1" smtClean="0"/>
              <a:t>Monto</a:t>
            </a:r>
            <a:r>
              <a:rPr lang="en-US" dirty="0" smtClean="0"/>
              <a:t> </a:t>
            </a:r>
            <a:r>
              <a:rPr lang="en-US" dirty="0" err="1" smtClean="0"/>
              <a:t>promedio</a:t>
            </a:r>
            <a:r>
              <a:rPr lang="en-US" dirty="0" smtClean="0"/>
              <a:t> </a:t>
            </a:r>
            <a:r>
              <a:rPr lang="en-US" dirty="0" err="1" smtClean="0"/>
              <a:t>recebido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miembros</a:t>
            </a:r>
            <a:r>
              <a:rPr lang="en-US" dirty="0" smtClean="0"/>
              <a:t> de </a:t>
            </a:r>
            <a:r>
              <a:rPr lang="en-US" dirty="0" err="1" smtClean="0"/>
              <a:t>hogares</a:t>
            </a:r>
            <a:r>
              <a:rPr lang="en-US" dirty="0" smtClean="0"/>
              <a:t> </a:t>
            </a:r>
            <a:r>
              <a:rPr lang="en-US" dirty="0" err="1" smtClean="0"/>
              <a:t>beneficiarios</a:t>
            </a:r>
            <a:endParaRPr lang="en-US" b="1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20339"/>
              </p:ext>
            </p:extLst>
          </p:nvPr>
        </p:nvGraphicFramePr>
        <p:xfrm>
          <a:off x="457200" y="2253343"/>
          <a:ext cx="8229599" cy="3367680"/>
        </p:xfrm>
        <a:graphic>
          <a:graphicData uri="http://schemas.openxmlformats.org/drawingml/2006/table">
            <a:tbl>
              <a:tblPr firstRow="1" firstCol="1" bandRow="1"/>
              <a:tblGrid>
                <a:gridCol w="2842409"/>
                <a:gridCol w="1032438"/>
                <a:gridCol w="1273103"/>
                <a:gridCol w="1029589"/>
                <a:gridCol w="1032438"/>
                <a:gridCol w="1019622"/>
              </a:tblGrid>
              <a:tr h="9061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Groups: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y &lt; 1.25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1.25 &lt;   y &lt; 2.5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y &lt; 2.5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2.5 &lt; y &lt; 4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y &lt; 4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96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Tekoporã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$0.32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$0.37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$0.35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$0.40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$0.36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96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Other Direct Transfers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$0.71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$0.67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$0.69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$0.68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$0.69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875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Tekoporã + Other Direct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$0.38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$0.39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$0.38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$0.08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$0.18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875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Social Tariff for Electric Energy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$0.01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$0.01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4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CEQ Paraguay: </a:t>
            </a:r>
            <a:r>
              <a:rPr lang="en-US" dirty="0" err="1" smtClean="0"/>
              <a:t>Conclusiones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5962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sistema</a:t>
            </a:r>
            <a:r>
              <a:rPr lang="en-US" dirty="0" smtClean="0"/>
              <a:t> fiscal de Paraguay reduce </a:t>
            </a:r>
            <a:r>
              <a:rPr lang="en-US" dirty="0" err="1" smtClean="0"/>
              <a:t>poco</a:t>
            </a:r>
            <a:r>
              <a:rPr lang="en-US" dirty="0" smtClean="0"/>
              <a:t> la </a:t>
            </a:r>
            <a:r>
              <a:rPr lang="en-US" dirty="0" err="1" smtClean="0"/>
              <a:t>desigualdad</a:t>
            </a:r>
            <a:endParaRPr lang="en-US" dirty="0" smtClean="0"/>
          </a:p>
          <a:p>
            <a:r>
              <a:rPr lang="en-US" dirty="0" err="1" smtClean="0"/>
              <a:t>Esencialmente</a:t>
            </a:r>
            <a:r>
              <a:rPr lang="en-US" dirty="0" smtClean="0"/>
              <a:t>, la </a:t>
            </a:r>
            <a:r>
              <a:rPr lang="en-US" dirty="0" err="1" smtClean="0"/>
              <a:t>pobreza</a:t>
            </a:r>
            <a:r>
              <a:rPr lang="en-US" dirty="0" smtClean="0"/>
              <a:t> no se </a:t>
            </a:r>
            <a:r>
              <a:rPr lang="en-US" dirty="0" err="1" smtClean="0"/>
              <a:t>disminuye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transferencias</a:t>
            </a:r>
            <a:r>
              <a:rPr lang="en-US" dirty="0" smtClean="0"/>
              <a:t> </a:t>
            </a:r>
            <a:r>
              <a:rPr lang="en-US" dirty="0" err="1" smtClean="0"/>
              <a:t>directas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Peor</a:t>
            </a:r>
            <a:r>
              <a:rPr lang="en-US" dirty="0" smtClean="0"/>
              <a:t> </a:t>
            </a:r>
            <a:r>
              <a:rPr lang="en-US" dirty="0" err="1" smtClean="0"/>
              <a:t>aun</a:t>
            </a:r>
            <a:r>
              <a:rPr lang="en-US" dirty="0" smtClean="0"/>
              <a:t>, </a:t>
            </a:r>
            <a:r>
              <a:rPr lang="en-US" dirty="0" err="1"/>
              <a:t>c</a:t>
            </a:r>
            <a:r>
              <a:rPr lang="en-US" dirty="0" err="1" smtClean="0"/>
              <a:t>uando</a:t>
            </a:r>
            <a:r>
              <a:rPr lang="en-US" dirty="0" smtClean="0"/>
              <a:t> se </a:t>
            </a:r>
            <a:r>
              <a:rPr lang="en-US" dirty="0" err="1" smtClean="0"/>
              <a:t>consideran</a:t>
            </a:r>
            <a:r>
              <a:rPr lang="en-US" dirty="0" smtClean="0"/>
              <a:t> </a:t>
            </a:r>
            <a:r>
              <a:rPr lang="en-US" dirty="0" err="1" smtClean="0"/>
              <a:t>impuestos</a:t>
            </a:r>
            <a:r>
              <a:rPr lang="en-US" dirty="0" smtClean="0"/>
              <a:t> y </a:t>
            </a:r>
            <a:r>
              <a:rPr lang="en-US" dirty="0" err="1" smtClean="0"/>
              <a:t>subsidios</a:t>
            </a:r>
            <a:r>
              <a:rPr lang="en-US" dirty="0" smtClean="0"/>
              <a:t> </a:t>
            </a:r>
            <a:r>
              <a:rPr lang="en-US" dirty="0" err="1" smtClean="0"/>
              <a:t>indirectos</a:t>
            </a:r>
            <a:r>
              <a:rPr lang="en-US" dirty="0" smtClean="0"/>
              <a:t>, la </a:t>
            </a:r>
            <a:r>
              <a:rPr lang="en-US" dirty="0" err="1" smtClean="0"/>
              <a:t>pobreza</a:t>
            </a:r>
            <a:r>
              <a:rPr lang="en-US" dirty="0" smtClean="0"/>
              <a:t> (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consumible</a:t>
            </a:r>
            <a:r>
              <a:rPr lang="en-US" dirty="0" smtClean="0"/>
              <a:t>)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mayor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pobreza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mercado</a:t>
            </a:r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, los </a:t>
            </a:r>
            <a:r>
              <a:rPr lang="en-US" dirty="0" err="1" smtClean="0"/>
              <a:t>impuestos</a:t>
            </a:r>
            <a:r>
              <a:rPr lang="en-US" dirty="0" smtClean="0"/>
              <a:t> son </a:t>
            </a:r>
            <a:r>
              <a:rPr lang="en-US" b="1" dirty="0" err="1" smtClean="0">
                <a:solidFill>
                  <a:srgbClr val="FF0000"/>
                </a:solidFill>
              </a:rPr>
              <a:t>regresivos</a:t>
            </a:r>
            <a:endParaRPr lang="en-US" b="1" dirty="0" smtClean="0"/>
          </a:p>
          <a:p>
            <a:r>
              <a:rPr lang="en-US" dirty="0" err="1" smtClean="0"/>
              <a:t>Espacio</a:t>
            </a:r>
            <a:r>
              <a:rPr lang="en-US" dirty="0" smtClean="0"/>
              <a:t> para </a:t>
            </a:r>
            <a:r>
              <a:rPr lang="en-US" dirty="0" err="1" smtClean="0"/>
              <a:t>mejoras</a:t>
            </a:r>
            <a:endParaRPr lang="en-US" dirty="0" smtClean="0"/>
          </a:p>
          <a:p>
            <a:pPr lvl="1"/>
            <a:r>
              <a:rPr lang="en-US" dirty="0" err="1" smtClean="0"/>
              <a:t>Expandir</a:t>
            </a:r>
            <a:r>
              <a:rPr lang="en-US" dirty="0" smtClean="0"/>
              <a:t> </a:t>
            </a:r>
            <a:r>
              <a:rPr lang="en-US" dirty="0" err="1" smtClean="0"/>
              <a:t>cubertura</a:t>
            </a:r>
            <a:endParaRPr lang="en-US" dirty="0" smtClean="0"/>
          </a:p>
          <a:p>
            <a:pPr lvl="1"/>
            <a:r>
              <a:rPr lang="en-US" dirty="0" err="1" smtClean="0"/>
              <a:t>Posiblemente</a:t>
            </a:r>
            <a:r>
              <a:rPr lang="en-US" dirty="0" smtClean="0"/>
              <a:t> </a:t>
            </a:r>
            <a:r>
              <a:rPr lang="en-US" dirty="0" err="1" smtClean="0"/>
              <a:t>montos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de </a:t>
            </a:r>
            <a:r>
              <a:rPr lang="en-US" dirty="0" err="1" smtClean="0"/>
              <a:t>transferencias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49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Guión de la sesión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Descripción del Proyecto</a:t>
            </a:r>
          </a:p>
          <a:p>
            <a:pPr marL="914400" lvl="1" indent="-514350"/>
            <a:r>
              <a:rPr lang="en-US" smtClean="0"/>
              <a:t>¿Qué es CEQ?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Destacados teóricos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Resumen de los resultados</a:t>
            </a:r>
          </a:p>
          <a:p>
            <a:pPr marL="914400" lvl="1" indent="-514350"/>
            <a:r>
              <a:rPr lang="en-US"/>
              <a:t>¿Cómo se pueden usar los CEQ Assessments para:</a:t>
            </a:r>
          </a:p>
          <a:p>
            <a:pPr marL="1314450" lvl="2" indent="-514350"/>
            <a:r>
              <a:rPr lang="en-US"/>
              <a:t>Análisis de un país en particular?</a:t>
            </a:r>
          </a:p>
          <a:p>
            <a:pPr marL="1771650" lvl="3" indent="-514350"/>
            <a:r>
              <a:rPr lang="en-US"/>
              <a:t>Ejemplo: Paraguay</a:t>
            </a:r>
          </a:p>
          <a:p>
            <a:pPr marL="1314450" lvl="2" indent="-514350"/>
            <a:r>
              <a:rPr lang="en-US" b="1"/>
              <a:t>Análisis entre países</a:t>
            </a:r>
            <a:r>
              <a:rPr lang="en-US" b="1" smtClean="0"/>
              <a:t>?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024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Estructura del taller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23 de </a:t>
            </a:r>
            <a:r>
              <a:rPr lang="en-US" b="1" dirty="0" err="1"/>
              <a:t>septiembre</a:t>
            </a:r>
            <a:r>
              <a:rPr lang="en-US" b="1" dirty="0"/>
              <a:t> del 2015: </a:t>
            </a:r>
            <a:r>
              <a:rPr lang="en-US" b="1" dirty="0" err="1"/>
              <a:t>tarde</a:t>
            </a:r>
            <a:endParaRPr lang="en-US" dirty="0"/>
          </a:p>
          <a:p>
            <a:r>
              <a:rPr lang="en-US" b="1" dirty="0"/>
              <a:t>Stata </a:t>
            </a:r>
            <a:r>
              <a:rPr lang="en-US" b="1" dirty="0" err="1"/>
              <a:t>Sesión</a:t>
            </a:r>
            <a:r>
              <a:rPr lang="en-US" b="1" dirty="0"/>
              <a:t> 4: </a:t>
            </a:r>
            <a:r>
              <a:rPr lang="en-US" dirty="0" err="1" smtClean="0"/>
              <a:t>Instrucciones</a:t>
            </a:r>
            <a:r>
              <a:rPr lang="en-US" dirty="0" smtClean="0"/>
              <a:t> para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paquete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ceq</a:t>
            </a:r>
            <a:endParaRPr lang="en-US" dirty="0"/>
          </a:p>
          <a:p>
            <a:pPr lvl="1"/>
            <a:r>
              <a:rPr lang="en-US" dirty="0"/>
              <a:t>Para </a:t>
            </a:r>
            <a:r>
              <a:rPr lang="en-US" dirty="0" err="1"/>
              <a:t>hacer</a:t>
            </a:r>
            <a:r>
              <a:rPr lang="en-US" dirty="0"/>
              <a:t> un </a:t>
            </a:r>
            <a:r>
              <a:rPr lang="en-US" dirty="0" err="1"/>
              <a:t>análisis</a:t>
            </a:r>
            <a:r>
              <a:rPr lang="en-US" dirty="0"/>
              <a:t> de </a:t>
            </a:r>
            <a:r>
              <a:rPr lang="en-US" dirty="0" err="1"/>
              <a:t>incidencia</a:t>
            </a:r>
            <a:r>
              <a:rPr lang="en-US" dirty="0"/>
              <a:t> CEQ</a:t>
            </a:r>
          </a:p>
          <a:p>
            <a:pPr lvl="1"/>
            <a:r>
              <a:rPr lang="en-US" dirty="0" err="1"/>
              <a:t>Llena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tablas</a:t>
            </a:r>
            <a:r>
              <a:rPr lang="en-US" dirty="0"/>
              <a:t> del CEQ Master Workbook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24 de </a:t>
            </a:r>
            <a:r>
              <a:rPr lang="en-US" b="1" dirty="0" err="1"/>
              <a:t>septiembre</a:t>
            </a:r>
            <a:r>
              <a:rPr lang="en-US" b="1" dirty="0"/>
              <a:t> del 2015: </a:t>
            </a:r>
            <a:r>
              <a:rPr lang="en-US" b="1" dirty="0" err="1"/>
              <a:t>mañana</a:t>
            </a:r>
            <a:endParaRPr lang="en-US" dirty="0"/>
          </a:p>
          <a:p>
            <a:r>
              <a:rPr lang="en-US" dirty="0" err="1"/>
              <a:t>Sesión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: </a:t>
            </a:r>
            <a:r>
              <a:rPr lang="en-US" dirty="0" err="1"/>
              <a:t>próximos</a:t>
            </a:r>
            <a:r>
              <a:rPr lang="en-US" dirty="0"/>
              <a:t> </a:t>
            </a:r>
            <a:r>
              <a:rPr lang="en-US" dirty="0" err="1"/>
              <a:t>pasos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Gasto Social en </a:t>
            </a:r>
            <a:br>
              <a:rPr lang="en-US" b="1" smtClean="0"/>
            </a:br>
            <a:r>
              <a:rPr lang="en-US" b="1" smtClean="0"/>
              <a:t>Países de Ingresos Medios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34" y="1402645"/>
            <a:ext cx="9398468" cy="4635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2178" y="1241778"/>
            <a:ext cx="283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</a:rPr>
              <a:t>(</a:t>
            </a:r>
            <a:r>
              <a:rPr lang="en-US" sz="2800" smtClean="0">
                <a:latin typeface="Calibri" panose="020F0502020204030204" pitchFamily="34" charset="0"/>
              </a:rPr>
              <a:t>Lustig, 2015b)</a:t>
            </a:r>
            <a:endParaRPr lang="es-MX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Desigualdad en América Latina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148919"/>
              </p:ext>
            </p:extLst>
          </p:nvPr>
        </p:nvGraphicFramePr>
        <p:xfrm>
          <a:off x="360500" y="1020417"/>
          <a:ext cx="8187152" cy="499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Redistribución en el Mundo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090"/>
            <a:ext cx="9144000" cy="5913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5244" y="881390"/>
            <a:ext cx="283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</a:rPr>
              <a:t>(</a:t>
            </a:r>
            <a:r>
              <a:rPr lang="en-US" sz="2800" smtClean="0">
                <a:latin typeface="Calibri" panose="020F0502020204030204" pitchFamily="34" charset="0"/>
              </a:rPr>
              <a:t>Lustig, 2015a)</a:t>
            </a:r>
            <a:endParaRPr lang="es-MX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710002"/>
              </p:ext>
            </p:extLst>
          </p:nvPr>
        </p:nvGraphicFramePr>
        <p:xfrm>
          <a:off x="685801" y="1249538"/>
          <a:ext cx="8153399" cy="481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smtClean="0"/>
              <a:t>Reducción de la Pobreza </a:t>
            </a:r>
          </a:p>
          <a:p>
            <a:r>
              <a:rPr lang="en-US" smtClean="0"/>
              <a:t>en América Latina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60" y="1469522"/>
            <a:ext cx="5694764" cy="48195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Progresividad de Gasto en Educación y Salud</a:t>
            </a:r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6598355" y="5365473"/>
            <a:ext cx="283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</a:rPr>
              <a:t>(</a:t>
            </a:r>
            <a:r>
              <a:rPr lang="en-US" sz="2800" smtClean="0">
                <a:latin typeface="Calibri" panose="020F0502020204030204" pitchFamily="34" charset="0"/>
              </a:rPr>
              <a:t>Lustig, 2015b)</a:t>
            </a:r>
            <a:endParaRPr lang="es-MX" sz="280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" y="1380067"/>
            <a:ext cx="9037163" cy="54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Progresividad de Gasto en Educación y Salud</a:t>
            </a:r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6598355" y="5365473"/>
            <a:ext cx="283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</a:rPr>
              <a:t>(</a:t>
            </a:r>
            <a:r>
              <a:rPr lang="en-US" sz="2800" smtClean="0">
                <a:latin typeface="Calibri" panose="020F0502020204030204" pitchFamily="34" charset="0"/>
              </a:rPr>
              <a:t>Lustig, 2015b)</a:t>
            </a:r>
            <a:endParaRPr lang="es-MX" sz="280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" y="1534169"/>
            <a:ext cx="9051925" cy="53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93" y="1367924"/>
            <a:ext cx="5694764" cy="48195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¿Los países más desiguales redistribuyen más?</a:t>
            </a:r>
            <a:endParaRPr lang="es-MX"/>
          </a:p>
        </p:txBody>
      </p:sp>
      <p:sp>
        <p:nvSpPr>
          <p:cNvPr id="6" name="TextBox 5"/>
          <p:cNvSpPr txBox="1"/>
          <p:nvPr/>
        </p:nvSpPr>
        <p:spPr>
          <a:xfrm>
            <a:off x="3155244" y="1207912"/>
            <a:ext cx="283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</a:rPr>
              <a:t>(</a:t>
            </a:r>
            <a:r>
              <a:rPr lang="en-US" sz="2800" smtClean="0">
                <a:latin typeface="Calibri" panose="020F0502020204030204" pitchFamily="34" charset="0"/>
              </a:rPr>
              <a:t>Lustig, 2015b)</a:t>
            </a:r>
            <a:endParaRPr lang="es-MX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912"/>
          </a:xfrm>
        </p:spPr>
        <p:txBody>
          <a:bodyPr>
            <a:noAutofit/>
          </a:bodyPr>
          <a:lstStyle/>
          <a:p>
            <a:pPr algn="l"/>
            <a:r>
              <a:rPr lang="en-US" sz="2400" b="1" smtClean="0"/>
              <a:t>Citas por país (con año de encuesta; C=consumo &amp; I=ingreso)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52" y="697967"/>
            <a:ext cx="8394248" cy="5840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Armenia (2011; I</a:t>
            </a:r>
            <a:r>
              <a:rPr lang="en-US" sz="1600" b="1" smtClean="0"/>
              <a:t>): </a:t>
            </a:r>
            <a:r>
              <a:rPr lang="en-US" sz="1600"/>
              <a:t>Younger, S. </a:t>
            </a:r>
            <a:r>
              <a:rPr lang="en-US" sz="1600" smtClean="0"/>
              <a:t>D., A</a:t>
            </a:r>
            <a:r>
              <a:rPr lang="en-US" sz="1600"/>
              <a:t>. </a:t>
            </a:r>
            <a:r>
              <a:rPr lang="en-US" sz="1600" smtClean="0"/>
              <a:t>Khachatryan. 2014. </a:t>
            </a:r>
            <a:r>
              <a:rPr lang="en-US" sz="1600"/>
              <a:t>“Fiscal Incidence in Armenia,” </a:t>
            </a:r>
            <a:r>
              <a:rPr lang="en-US" sz="1600" smtClean="0"/>
              <a:t>Background </a:t>
            </a:r>
            <a:r>
              <a:rPr lang="en-US" sz="1600"/>
              <a:t>Paper for </a:t>
            </a:r>
            <a:r>
              <a:rPr lang="en-US" sz="1600" smtClean="0">
                <a:hlinkClick r:id="rId2"/>
              </a:rPr>
              <a:t>World Bank </a:t>
            </a:r>
            <a:r>
              <a:rPr lang="en-US" sz="1600">
                <a:hlinkClick r:id="rId2"/>
              </a:rPr>
              <a:t>Armenia Public Expenditure </a:t>
            </a:r>
            <a:r>
              <a:rPr lang="en-US" sz="1600" smtClean="0">
                <a:hlinkClick r:id="rId2"/>
              </a:rPr>
              <a:t>Review</a:t>
            </a:r>
            <a:r>
              <a:rPr lang="en-US" sz="1600" smtClean="0"/>
              <a:t>. </a:t>
            </a:r>
          </a:p>
          <a:p>
            <a:pPr marL="0" indent="0">
              <a:buNone/>
            </a:pPr>
            <a:r>
              <a:rPr lang="en-US" sz="1600" b="1" smtClean="0"/>
              <a:t>Bolivia (2008/09; I)</a:t>
            </a:r>
            <a:r>
              <a:rPr lang="en-US" sz="1600" smtClean="0"/>
              <a:t>: Paz Arauco, V.</a:t>
            </a:r>
            <a:r>
              <a:rPr lang="es-ES_tradnl" sz="1600" smtClean="0"/>
              <a:t>, </a:t>
            </a:r>
            <a:r>
              <a:rPr lang="en-US" sz="1600" smtClean="0"/>
              <a:t>G. Gray Molina, E. Yáñez Augilar, W. Jiménez Pozo. 2015. </a:t>
            </a:r>
            <a:r>
              <a:rPr lang="es-ES_tradnl" sz="1600" smtClean="0"/>
              <a:t>“</a:t>
            </a:r>
            <a:r>
              <a:rPr lang="en-US" sz="1600" smtClean="0"/>
              <a:t>Explaining Low Redistributive Impact in Bolivia.” </a:t>
            </a:r>
            <a:r>
              <a:rPr lang="en-US" sz="1600" i="1" smtClean="0"/>
              <a:t>Public Finance Review</a:t>
            </a:r>
            <a:r>
              <a:rPr lang="en-US" sz="1600" smtClean="0"/>
              <a:t> 42(3): 326-45.</a:t>
            </a:r>
          </a:p>
          <a:p>
            <a:pPr marL="0" indent="0">
              <a:buNone/>
            </a:pPr>
            <a:r>
              <a:rPr lang="en-US" sz="1600" b="1" smtClean="0"/>
              <a:t>Brazil </a:t>
            </a:r>
            <a:r>
              <a:rPr lang="en-US" sz="1600" b="1" dirty="0" smtClean="0"/>
              <a:t>(2009; I)</a:t>
            </a:r>
            <a:r>
              <a:rPr lang="en-US" sz="1600" dirty="0" smtClean="0"/>
              <a:t>: Higgins</a:t>
            </a:r>
            <a:r>
              <a:rPr lang="en-US" sz="1600" dirty="0"/>
              <a:t>, Sean and </a:t>
            </a:r>
            <a:r>
              <a:rPr lang="en-US" sz="1600" dirty="0" err="1"/>
              <a:t>Claudiney</a:t>
            </a:r>
            <a:r>
              <a:rPr lang="en-US" sz="1600" dirty="0"/>
              <a:t> Pereira. 2014. “The Effects of Brazil’s Taxation and Social Spending on the Distribution of </a:t>
            </a:r>
            <a:r>
              <a:rPr lang="en-US" sz="1600"/>
              <a:t>Household </a:t>
            </a:r>
            <a:r>
              <a:rPr lang="en-US" sz="1600" smtClean="0"/>
              <a:t>Income." </a:t>
            </a:r>
            <a:r>
              <a:rPr lang="en-US" sz="1600" i="1" smtClean="0"/>
              <a:t>Public </a:t>
            </a:r>
            <a:r>
              <a:rPr lang="en-US" sz="1600" i="1"/>
              <a:t>Finance </a:t>
            </a:r>
            <a:r>
              <a:rPr lang="en-US" sz="1600" i="1" smtClean="0"/>
              <a:t>Review </a:t>
            </a:r>
            <a:r>
              <a:rPr lang="en-US" sz="1600" smtClean="0"/>
              <a:t>42(3), 346-67.  </a:t>
            </a:r>
            <a:r>
              <a:rPr lang="en-US" sz="1600" b="1" smtClean="0"/>
              <a:t>Chile </a:t>
            </a:r>
            <a:r>
              <a:rPr lang="en-US" sz="1600" b="1" dirty="0"/>
              <a:t>(2009, I): </a:t>
            </a:r>
            <a:r>
              <a:rPr lang="pt-BR" sz="1600" dirty="0"/>
              <a:t>Ruiz-</a:t>
            </a:r>
            <a:r>
              <a:rPr lang="pt-BR" sz="1600" dirty="0" err="1"/>
              <a:t>Tagle</a:t>
            </a:r>
            <a:r>
              <a:rPr lang="pt-BR" sz="1600"/>
              <a:t>, </a:t>
            </a:r>
            <a:r>
              <a:rPr lang="pt-BR" sz="1600" smtClean="0"/>
              <a:t>J. </a:t>
            </a:r>
            <a:r>
              <a:rPr lang="pt-BR" sz="1600" err="1"/>
              <a:t>and</a:t>
            </a:r>
            <a:r>
              <a:rPr lang="pt-BR" sz="1600"/>
              <a:t> </a:t>
            </a:r>
            <a:r>
              <a:rPr lang="pt-BR" sz="1600" smtClean="0"/>
              <a:t>D. </a:t>
            </a:r>
            <a:r>
              <a:rPr lang="pt-BR" sz="1600" dirty="0" err="1"/>
              <a:t>Contreras</a:t>
            </a:r>
            <a:r>
              <a:rPr lang="pt-BR" sz="1600" dirty="0"/>
              <a:t>. </a:t>
            </a:r>
            <a:r>
              <a:rPr lang="en-US" sz="1600" dirty="0"/>
              <a:t>2014. CEQ </a:t>
            </a:r>
            <a:r>
              <a:rPr lang="en-US" sz="1600" dirty="0" err="1"/>
              <a:t>Masterworkbook</a:t>
            </a:r>
            <a:r>
              <a:rPr lang="en-US" sz="1600" dirty="0"/>
              <a:t>, Tulane University (August 27, </a:t>
            </a:r>
            <a:r>
              <a:rPr lang="en-US" sz="1600"/>
              <a:t>2014</a:t>
            </a:r>
            <a:r>
              <a:rPr lang="en-US" sz="1600" smtClean="0"/>
              <a:t>).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Colombia (2010, I): </a:t>
            </a:r>
            <a:r>
              <a:rPr lang="en-US" sz="1600" dirty="0"/>
              <a:t>Melendez</a:t>
            </a:r>
            <a:r>
              <a:rPr lang="en-US" sz="1600"/>
              <a:t>, </a:t>
            </a:r>
            <a:r>
              <a:rPr lang="en-US" sz="1600" smtClean="0"/>
              <a:t>M. </a:t>
            </a:r>
            <a:r>
              <a:rPr lang="en-US" sz="1600"/>
              <a:t>and </a:t>
            </a:r>
            <a:r>
              <a:rPr lang="en-US" sz="1600" smtClean="0"/>
              <a:t>N. </a:t>
            </a:r>
            <a:r>
              <a:rPr lang="en-US" sz="1600" dirty="0"/>
              <a:t>Lustig. 2014. CEQ </a:t>
            </a:r>
            <a:r>
              <a:rPr lang="en-US" sz="1600" dirty="0" err="1"/>
              <a:t>Masterworkbook</a:t>
            </a:r>
            <a:r>
              <a:rPr lang="en-US" sz="1600" dirty="0"/>
              <a:t>, Tulane University (November 21, </a:t>
            </a:r>
            <a:r>
              <a:rPr lang="en-US" sz="1600"/>
              <a:t>2014</a:t>
            </a:r>
            <a:r>
              <a:rPr lang="en-US" sz="1600" smtClean="0"/>
              <a:t>).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Costa </a:t>
            </a:r>
            <a:r>
              <a:rPr lang="en-US" sz="1600" b="1" dirty="0"/>
              <a:t>Rica (2010; I)</a:t>
            </a:r>
            <a:r>
              <a:rPr lang="en-US" sz="1600" dirty="0"/>
              <a:t>: </a:t>
            </a:r>
            <a:r>
              <a:rPr lang="en-US" sz="1600" dirty="0" err="1"/>
              <a:t>Sauma</a:t>
            </a:r>
            <a:r>
              <a:rPr lang="en-US" sz="1600"/>
              <a:t>, </a:t>
            </a:r>
            <a:r>
              <a:rPr lang="en-US" sz="1600" smtClean="0"/>
              <a:t>J. and D. </a:t>
            </a:r>
            <a:r>
              <a:rPr lang="en-US" sz="1600" dirty="0" err="1"/>
              <a:t>Trejos</a:t>
            </a:r>
            <a:r>
              <a:rPr lang="en-US" sz="1600" dirty="0"/>
              <a:t>.</a:t>
            </a:r>
            <a:r>
              <a:rPr lang="es-ES_tradnl" sz="1600" dirty="0"/>
              <a:t> 2014</a:t>
            </a:r>
            <a:r>
              <a:rPr lang="es-ES_tradnl" sz="1600"/>
              <a:t>. </a:t>
            </a:r>
            <a:r>
              <a:rPr lang="es-ES_tradnl" sz="1600" smtClean="0"/>
              <a:t>"</a:t>
            </a:r>
            <a:r>
              <a:rPr lang="es-ES_tradnl" sz="1600" u="sng" smtClean="0">
                <a:hlinkClick r:id="rId3" invalidUrl="http://www.commitmentoequity.org/publications_files/Costa Rica/CEQWPNo18 PubSpendTaxRedistIncandPover Costa Rica.pdf"/>
              </a:rPr>
              <a:t>Social </a:t>
            </a:r>
            <a:r>
              <a:rPr lang="es-ES_tradnl" sz="1600" u="sng" dirty="0">
                <a:hlinkClick r:id="rId4" invalidUrl="http://www.commitmentoequity.org/publications_files/Costa Rica/CEQWPNo18 PubSpendTaxRedistIncandPover Costa Rica.pdf"/>
              </a:rPr>
              <a:t>Public Spending, Taxes, Redistribution of Income, and Poverty in </a:t>
            </a:r>
            <a:r>
              <a:rPr lang="es-ES_tradnl" sz="1600" u="sng">
                <a:hlinkClick r:id="rId5" invalidUrl="http://www.commitmentoequity.org/publications_files/Costa Rica/CEQWPNo18 PubSpendTaxRedistIncandPover Costa Rica.pdf"/>
              </a:rPr>
              <a:t>Costa</a:t>
            </a:r>
            <a:r>
              <a:rPr lang="es-ES_tradnl" sz="1600" u="sng" smtClean="0">
                <a:hlinkClick r:id="rId6" invalidUrl="http://www.commitmentoequity.org/publications_files/Costa Rica/CEQWPNo18 PubSpendTaxRedistIncandPover Costa Rica.pdf"/>
              </a:rPr>
              <a:t>.</a:t>
            </a:r>
            <a:r>
              <a:rPr lang="es-ES_tradnl" sz="1600" i="1" smtClean="0"/>
              <a:t>" </a:t>
            </a:r>
            <a:r>
              <a:rPr lang="es-ES_tradnl" sz="1600" smtClean="0"/>
              <a:t>CEQ </a:t>
            </a:r>
            <a:r>
              <a:rPr lang="es-ES_tradnl" sz="1600" dirty="0" err="1"/>
              <a:t>Working</a:t>
            </a:r>
            <a:r>
              <a:rPr lang="es-ES_tradnl" sz="1600" dirty="0"/>
              <a:t> </a:t>
            </a:r>
            <a:r>
              <a:rPr lang="es-ES_tradnl" sz="1600" err="1"/>
              <a:t>Paper</a:t>
            </a:r>
            <a:r>
              <a:rPr lang="es-ES_tradnl" sz="1600"/>
              <a:t> </a:t>
            </a:r>
            <a:r>
              <a:rPr lang="es-ES_tradnl" sz="1600" smtClean="0"/>
              <a:t>18</a:t>
            </a:r>
            <a:r>
              <a:rPr lang="en-US" sz="1600" smtClean="0"/>
              <a:t>.</a:t>
            </a:r>
          </a:p>
          <a:p>
            <a:pPr marL="0" indent="0">
              <a:buNone/>
            </a:pPr>
            <a:r>
              <a:rPr lang="en-US" sz="1600" b="1"/>
              <a:t>El Salvador (2011; I)</a:t>
            </a:r>
            <a:r>
              <a:rPr lang="en-US" sz="1600"/>
              <a:t>: Beneke, </a:t>
            </a:r>
            <a:r>
              <a:rPr lang="en-US" sz="1600" smtClean="0"/>
              <a:t>M., N. Lustig </a:t>
            </a:r>
            <a:r>
              <a:rPr lang="en-US" sz="1600"/>
              <a:t>y </a:t>
            </a:r>
            <a:r>
              <a:rPr lang="en-US" sz="1600" smtClean="0"/>
              <a:t>J.A. Oliva</a:t>
            </a:r>
            <a:r>
              <a:rPr lang="en-US" sz="1600"/>
              <a:t>. 2015. </a:t>
            </a:r>
            <a:r>
              <a:rPr lang="en-US" sz="1600" i="1"/>
              <a:t>El impacto de los impuestos y el gasto social en la desigualdad y la pobreza en El Salvador. </a:t>
            </a:r>
            <a:r>
              <a:rPr lang="en-US" sz="1600"/>
              <a:t>CEQ Working Paper </a:t>
            </a:r>
            <a:r>
              <a:rPr lang="en-US" sz="1600" smtClean="0"/>
              <a:t>26.</a:t>
            </a:r>
            <a:endParaRPr lang="en-US" sz="1600" b="1"/>
          </a:p>
          <a:p>
            <a:pPr marL="0" indent="0">
              <a:buNone/>
            </a:pPr>
            <a:r>
              <a:rPr lang="en-US" sz="1600" b="1"/>
              <a:t>Ethiopia (2010/11; C): </a:t>
            </a:r>
            <a:r>
              <a:rPr lang="en-US" sz="1600" smtClean="0"/>
              <a:t>Woldehanna, T., R. </a:t>
            </a:r>
            <a:r>
              <a:rPr lang="en-US" sz="1600"/>
              <a:t>Hill, </a:t>
            </a:r>
            <a:r>
              <a:rPr lang="en-US" sz="1600" smtClean="0"/>
              <a:t>G. </a:t>
            </a:r>
            <a:r>
              <a:rPr lang="en-US" sz="1600"/>
              <a:t>Inchauste, </a:t>
            </a:r>
            <a:r>
              <a:rPr lang="en-US" sz="1600" smtClean="0"/>
              <a:t>E. Tsehaye</a:t>
            </a:r>
            <a:r>
              <a:rPr lang="en-US" sz="1600"/>
              <a:t>, and </a:t>
            </a:r>
            <a:r>
              <a:rPr lang="en-US" sz="1600" smtClean="0"/>
              <a:t>N. Lustig</a:t>
            </a:r>
            <a:r>
              <a:rPr lang="en-US" sz="1600"/>
              <a:t>. 2014. Chapter 5, Ethiopia Poverty Assessment, World </a:t>
            </a:r>
            <a:r>
              <a:rPr lang="en-US" sz="1600" smtClean="0"/>
              <a:t>Bank.</a:t>
            </a:r>
          </a:p>
          <a:p>
            <a:pPr marL="0" indent="0">
              <a:buNone/>
            </a:pPr>
            <a:r>
              <a:rPr lang="en-US" sz="1600" b="1" smtClean="0"/>
              <a:t>Guatemala </a:t>
            </a:r>
            <a:r>
              <a:rPr lang="en-US" sz="1600" b="1"/>
              <a:t>(2011; I)</a:t>
            </a:r>
            <a:r>
              <a:rPr lang="en-US" sz="1600"/>
              <a:t>: Cabrera, </a:t>
            </a:r>
            <a:r>
              <a:rPr lang="en-US" sz="1600" smtClean="0"/>
              <a:t>M., N. Lustig, H. </a:t>
            </a:r>
            <a:r>
              <a:rPr lang="en-US" sz="1600"/>
              <a:t>Morán. </a:t>
            </a:r>
            <a:r>
              <a:rPr lang="en-US" sz="1600" smtClean="0"/>
              <a:t>2015. Fiscal Policy, Inequality, and the Ethnic Divide in Guatemala. </a:t>
            </a:r>
            <a:r>
              <a:rPr lang="es-ES_tradnl" sz="1600" i="1" smtClean="0"/>
              <a:t>World Development </a:t>
            </a:r>
            <a:r>
              <a:rPr lang="es-ES_tradnl" sz="1600" smtClean="0"/>
              <a:t>76, </a:t>
            </a:r>
            <a:r>
              <a:rPr lang="es-MX" sz="1600" smtClean="0"/>
              <a:t>263–279.</a:t>
            </a:r>
            <a:endParaRPr lang="es-ES_tradnl" sz="1600" smtClean="0"/>
          </a:p>
          <a:p>
            <a:pPr marL="0" indent="0">
              <a:buNone/>
            </a:pPr>
            <a:r>
              <a:rPr lang="en-US" sz="1600" b="1" smtClean="0"/>
              <a:t>Indonesia </a:t>
            </a:r>
            <a:r>
              <a:rPr lang="en-US" sz="1600" b="1"/>
              <a:t>(2012; C) : </a:t>
            </a:r>
            <a:r>
              <a:rPr lang="en-US" sz="1600" smtClean="0"/>
              <a:t>Afkar, R., J. Jellema, M. Wai-Poi. Forthcoming. "Fiscal Policy, Redistribution, and Inequality in Indonesia." In G. Inchauste, N. Lustig (eds.), </a:t>
            </a:r>
            <a:r>
              <a:rPr lang="en-US" sz="1600" i="1" smtClean="0"/>
              <a:t>The Distributional Impact of Fiscal Policy: Experience from Developing Countries</a:t>
            </a:r>
            <a:r>
              <a:rPr lang="en-US" sz="1600" smtClean="0"/>
              <a:t>, World Bank, Washington D.C.</a:t>
            </a:r>
            <a:endParaRPr lang="en-US" sz="1600"/>
          </a:p>
          <a:p>
            <a:pPr marL="0" indent="0">
              <a:buNone/>
            </a:pPr>
            <a:endParaRPr lang="en-US" sz="1600" b="1" dirty="0"/>
          </a:p>
          <a:p>
            <a:pPr marL="514350" indent="-514350">
              <a:buFont typeface="+mj-lt"/>
              <a:buAutoNum type="arabicPeriod" startAt="4"/>
            </a:pPr>
            <a:endParaRPr lang="en-US" sz="1600" b="1" dirty="0"/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E6A-446A-324D-95EF-C73BDB40937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912"/>
          </a:xfrm>
        </p:spPr>
        <p:txBody>
          <a:bodyPr>
            <a:noAutofit/>
          </a:bodyPr>
          <a:lstStyle/>
          <a:p>
            <a:pPr algn="l"/>
            <a:r>
              <a:rPr lang="en-US" sz="2400"/>
              <a:t>Citas por país (con año de encuesta; C=consumo &amp; I=ingreso)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52" y="697967"/>
            <a:ext cx="8394248" cy="5840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/>
              <a:t>Mexico (2010; I</a:t>
            </a:r>
            <a:r>
              <a:rPr lang="en-US" sz="1600" b="1" smtClean="0"/>
              <a:t>): </a:t>
            </a:r>
            <a:r>
              <a:rPr lang="en-US" sz="1600" smtClean="0"/>
              <a:t>Scott</a:t>
            </a:r>
            <a:r>
              <a:rPr lang="en-US" sz="1600"/>
              <a:t>, </a:t>
            </a:r>
            <a:r>
              <a:rPr lang="en-US" sz="1600" smtClean="0"/>
              <a:t>J. </a:t>
            </a:r>
            <a:r>
              <a:rPr lang="en-US" sz="1600"/>
              <a:t>2014. “Redistributive Impact and Efficiency of Mexico’s Fiscal System.” </a:t>
            </a:r>
            <a:r>
              <a:rPr lang="en-US" sz="1600" i="1" smtClean="0"/>
              <a:t>Public </a:t>
            </a:r>
            <a:r>
              <a:rPr lang="en-US" sz="1600" i="1"/>
              <a:t>Finance </a:t>
            </a:r>
            <a:r>
              <a:rPr lang="en-US" sz="1600" i="1" smtClean="0"/>
              <a:t>Review</a:t>
            </a:r>
            <a:r>
              <a:rPr lang="en-US" sz="1600"/>
              <a:t> </a:t>
            </a:r>
            <a:r>
              <a:rPr lang="en-US" sz="1600" smtClean="0"/>
              <a:t>42(3): 368-90.</a:t>
            </a:r>
            <a:endParaRPr lang="en-US" sz="1600"/>
          </a:p>
          <a:p>
            <a:pPr marL="0" indent="0">
              <a:buNone/>
            </a:pPr>
            <a:r>
              <a:rPr lang="en-US" sz="1600" b="1" smtClean="0"/>
              <a:t>Paraguay (2010; I): </a:t>
            </a:r>
            <a:r>
              <a:rPr lang="en-US" sz="1600" smtClean="0"/>
              <a:t>Higgins, S., N. Lustig, J. Ramirez, W. Swanson. 2013. "Social Spending, Taxes and Income Redistribution in Paraguay." CEQ Working Paper 11.</a:t>
            </a:r>
            <a:endParaRPr lang="en-US" sz="1600" b="1" smtClean="0"/>
          </a:p>
          <a:p>
            <a:pPr marL="0" indent="0">
              <a:buNone/>
            </a:pPr>
            <a:r>
              <a:rPr lang="en-US" sz="1600" b="1" smtClean="0"/>
              <a:t>Peru </a:t>
            </a:r>
            <a:r>
              <a:rPr lang="en-US" sz="1600" b="1"/>
              <a:t>(2009; I):</a:t>
            </a:r>
            <a:r>
              <a:rPr lang="en-US" sz="1600"/>
              <a:t> Jaramillo, </a:t>
            </a:r>
            <a:r>
              <a:rPr lang="en-US" sz="1600" smtClean="0"/>
              <a:t>M. </a:t>
            </a:r>
            <a:r>
              <a:rPr lang="en-US" sz="1600"/>
              <a:t>2014. “The Incidence of Social Spending and Taxes in Peru.” </a:t>
            </a:r>
            <a:r>
              <a:rPr lang="en-US" sz="1600" i="1" smtClean="0"/>
              <a:t>Public </a:t>
            </a:r>
            <a:r>
              <a:rPr lang="en-US" sz="1600" i="1"/>
              <a:t>Finance </a:t>
            </a:r>
            <a:r>
              <a:rPr lang="en-US" sz="1600" i="1" smtClean="0"/>
              <a:t>Review </a:t>
            </a:r>
            <a:r>
              <a:rPr lang="en-US" sz="1600" smtClean="0"/>
              <a:t>42(3): 391-412.</a:t>
            </a:r>
            <a:endParaRPr lang="en-US" sz="1600" b="1"/>
          </a:p>
          <a:p>
            <a:pPr marL="0" indent="0">
              <a:buNone/>
            </a:pPr>
            <a:r>
              <a:rPr lang="en-US" sz="1600" b="1"/>
              <a:t>South Africa (2010; I)</a:t>
            </a:r>
            <a:r>
              <a:rPr lang="en-US" sz="1600"/>
              <a:t>: Inchauste, </a:t>
            </a:r>
            <a:r>
              <a:rPr lang="en-US" sz="1600" smtClean="0"/>
              <a:t>G., N. Lustig</a:t>
            </a:r>
            <a:r>
              <a:rPr lang="en-US" sz="1600"/>
              <a:t>, </a:t>
            </a:r>
            <a:r>
              <a:rPr lang="en-US" sz="1600" smtClean="0"/>
              <a:t>M. </a:t>
            </a:r>
            <a:r>
              <a:rPr lang="en-US" sz="1600"/>
              <a:t>Maboshe, </a:t>
            </a:r>
            <a:r>
              <a:rPr lang="en-US" sz="1600" smtClean="0"/>
              <a:t>C. Purfield, I. Wollard</a:t>
            </a:r>
            <a:r>
              <a:rPr lang="en-US" sz="1600"/>
              <a:t>. 2015. </a:t>
            </a:r>
            <a:r>
              <a:rPr lang="en-US" sz="1600" smtClean="0"/>
              <a:t>"The </a:t>
            </a:r>
            <a:r>
              <a:rPr lang="en-US" sz="1600"/>
              <a:t>Distributional Impact of Fiscal Policy in South Africa</a:t>
            </a:r>
            <a:r>
              <a:rPr lang="en-US" sz="1600" i="1" smtClean="0"/>
              <a:t>." </a:t>
            </a:r>
            <a:r>
              <a:rPr lang="en-US" sz="1600"/>
              <a:t>Policy Research Working Paper 7194, </a:t>
            </a:r>
            <a:r>
              <a:rPr lang="en-US" sz="1600" smtClean="0"/>
              <a:t>World Bank, Washington, D.C.</a:t>
            </a:r>
            <a:endParaRPr lang="en-US" sz="1600"/>
          </a:p>
          <a:p>
            <a:pPr marL="0" indent="0">
              <a:buNone/>
            </a:pPr>
            <a:r>
              <a:rPr lang="en-US" sz="1600" b="1"/>
              <a:t>United States (2011; I): </a:t>
            </a:r>
            <a:r>
              <a:rPr lang="en-US" sz="1600"/>
              <a:t>Higgins, </a:t>
            </a:r>
            <a:r>
              <a:rPr lang="en-US" sz="1600" smtClean="0"/>
              <a:t>S., N. </a:t>
            </a:r>
            <a:r>
              <a:rPr lang="en-US" sz="1600"/>
              <a:t>Lustig, </a:t>
            </a:r>
            <a:r>
              <a:rPr lang="en-US" sz="1600" smtClean="0"/>
              <a:t>W. Ruble, T. Smeeding. 2015. "Comparing </a:t>
            </a:r>
            <a:r>
              <a:rPr lang="en-US" sz="1600"/>
              <a:t>the Incidence of Taxes and Social Spending in Brazil and the United States</a:t>
            </a:r>
            <a:r>
              <a:rPr lang="en-US" sz="1600" smtClean="0"/>
              <a:t>," </a:t>
            </a:r>
            <a:r>
              <a:rPr lang="en-US" sz="1600"/>
              <a:t>Review of Income and </a:t>
            </a:r>
            <a:r>
              <a:rPr lang="en-US" sz="1600" smtClean="0"/>
              <a:t>Wealth, forthcoming.</a:t>
            </a:r>
            <a:endParaRPr lang="en-US" sz="1600" b="1"/>
          </a:p>
          <a:p>
            <a:pPr marL="0" indent="0">
              <a:buNone/>
            </a:pPr>
            <a:r>
              <a:rPr lang="en-US" sz="1600" b="1"/>
              <a:t>Uruguay (2009; I):</a:t>
            </a:r>
            <a:r>
              <a:rPr lang="en-US" sz="1600"/>
              <a:t> Bucheli, </a:t>
            </a:r>
            <a:r>
              <a:rPr lang="en-US" sz="1600" smtClean="0"/>
              <a:t>M., N. </a:t>
            </a:r>
            <a:r>
              <a:rPr lang="en-US" sz="1600"/>
              <a:t>Lustig, </a:t>
            </a:r>
            <a:r>
              <a:rPr lang="en-US" sz="1600" smtClean="0"/>
              <a:t>M. </a:t>
            </a:r>
            <a:r>
              <a:rPr lang="en-US" sz="1600"/>
              <a:t>Rossi, </a:t>
            </a:r>
            <a:r>
              <a:rPr lang="en-US" sz="1600" smtClean="0"/>
              <a:t>F. Amábile</a:t>
            </a:r>
            <a:r>
              <a:rPr lang="en-US" sz="1600"/>
              <a:t>. 2014. “Social Spending, Taxes and Income Redistribution in Uruguay.” </a:t>
            </a:r>
            <a:r>
              <a:rPr lang="en-US" sz="1600" i="1" smtClean="0"/>
              <a:t>Public </a:t>
            </a:r>
            <a:r>
              <a:rPr lang="en-US" sz="1600" i="1"/>
              <a:t>Finance </a:t>
            </a:r>
            <a:r>
              <a:rPr lang="en-US" sz="1600" i="1" smtClean="0"/>
              <a:t>Review </a:t>
            </a:r>
            <a:r>
              <a:rPr lang="en-US" sz="1600" smtClean="0"/>
              <a:t>42(3), 413-33.</a:t>
            </a:r>
            <a:endParaRPr lang="es-MX" sz="1600"/>
          </a:p>
          <a:p>
            <a:pPr marL="0" indent="0">
              <a:buNone/>
            </a:pPr>
            <a:endParaRPr lang="en-US" sz="1600" b="1" dirty="0"/>
          </a:p>
          <a:p>
            <a:pPr marL="514350" indent="-514350">
              <a:buFont typeface="+mj-lt"/>
              <a:buAutoNum type="arabicPeriod" startAt="4"/>
            </a:pPr>
            <a:endParaRPr lang="en-US" sz="1600" b="1" dirty="0"/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CE6A-446A-324D-95EF-C73BDB40937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09"/>
            <a:ext cx="9144000" cy="605895"/>
          </a:xfrm>
        </p:spPr>
        <p:txBody>
          <a:bodyPr>
            <a:noAutofit/>
          </a:bodyPr>
          <a:lstStyle/>
          <a:p>
            <a:r>
              <a:rPr lang="en-US" sz="3600" b="1" smtClean="0"/>
              <a:t>Referencias Adicionales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8704"/>
            <a:ext cx="8229600" cy="59594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100" dirty="0" err="1">
                <a:solidFill>
                  <a:srgbClr val="000000"/>
                </a:solidFill>
              </a:rPr>
              <a:t>Duclos</a:t>
            </a:r>
            <a:r>
              <a:rPr lang="en-US" sz="2100" dirty="0">
                <a:solidFill>
                  <a:srgbClr val="000000"/>
                </a:solidFill>
              </a:rPr>
              <a:t>, Jean-Yves and </a:t>
            </a:r>
            <a:r>
              <a:rPr lang="en-US" sz="2100" dirty="0" err="1">
                <a:solidFill>
                  <a:srgbClr val="000000"/>
                </a:solidFill>
              </a:rPr>
              <a:t>Abdelkrim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dirty="0" err="1">
                <a:solidFill>
                  <a:srgbClr val="000000"/>
                </a:solidFill>
              </a:rPr>
              <a:t>Araar</a:t>
            </a:r>
            <a:r>
              <a:rPr lang="en-US" sz="2100" dirty="0">
                <a:solidFill>
                  <a:srgbClr val="000000"/>
                </a:solidFill>
              </a:rPr>
              <a:t>. 2007. </a:t>
            </a:r>
            <a:r>
              <a:rPr lang="en-US" sz="2100" i="1" dirty="0">
                <a:solidFill>
                  <a:srgbClr val="000000"/>
                </a:solidFill>
              </a:rPr>
              <a:t>Poverty and Equity: Measurement, Policy and Estimation with DAD</a:t>
            </a:r>
            <a:r>
              <a:rPr lang="en-US" sz="2100" dirty="0">
                <a:solidFill>
                  <a:srgbClr val="000000"/>
                </a:solidFill>
              </a:rPr>
              <a:t> (Vol. 2). Springer. Chapters 7 and 8</a:t>
            </a:r>
            <a:r>
              <a:rPr lang="en-US" sz="2100">
                <a:solidFill>
                  <a:srgbClr val="000000"/>
                </a:solidFill>
              </a:rPr>
              <a:t>. </a:t>
            </a:r>
            <a:endParaRPr lang="en-US" sz="2100" smtClean="0">
              <a:solidFill>
                <a:srgbClr val="000000"/>
              </a:solidFill>
            </a:endParaRPr>
          </a:p>
          <a:p>
            <a:pPr lvl="0"/>
            <a:r>
              <a:rPr lang="en-US" sz="2100" smtClean="0">
                <a:solidFill>
                  <a:srgbClr val="000000"/>
                </a:solidFill>
              </a:rPr>
              <a:t>Higgins</a:t>
            </a:r>
            <a:r>
              <a:rPr lang="en-US" sz="2100" dirty="0">
                <a:solidFill>
                  <a:srgbClr val="000000"/>
                </a:solidFill>
              </a:rPr>
              <a:t>, Sean and Nora Lustig. </a:t>
            </a:r>
            <a:r>
              <a:rPr lang="en-US" sz="2100" dirty="0" smtClean="0">
                <a:solidFill>
                  <a:srgbClr val="000000"/>
                </a:solidFill>
              </a:rPr>
              <a:t>2015. </a:t>
            </a:r>
            <a:r>
              <a:rPr lang="en-US" sz="2100" dirty="0" smtClean="0">
                <a:solidFill>
                  <a:srgbClr val="000000"/>
                </a:solidFill>
                <a:hlinkClick r:id="rId2" invalidUrl="http://www.cgdev.org/publication/can-poverty-reducing-and-progressive-tax-and-transfer-system-hurt-poor-working-paper"/>
              </a:rPr>
              <a:t>Can </a:t>
            </a:r>
            <a:r>
              <a:rPr lang="en-US" sz="2100" dirty="0">
                <a:solidFill>
                  <a:srgbClr val="000000"/>
                </a:solidFill>
                <a:hlinkClick r:id="rId2" invalidUrl="http://www.cgdev.org/publication/can-poverty-reducing-and-progressive-tax-and-transfer-system-hurt-poor-working-paper"/>
              </a:rPr>
              <a:t>a poverty-reducing and progressive tax and transfer system hurt the poor</a:t>
            </a:r>
            <a:r>
              <a:rPr lang="en-US" sz="2100" smtClean="0">
                <a:solidFill>
                  <a:srgbClr val="000000"/>
                </a:solidFill>
                <a:hlinkClick r:id="rId2" invalidUrl="http://www.cgdev.org/publication/can-poverty-reducing-and-progressive-tax-and-transfer-system-hurt-poor-working-paper"/>
              </a:rPr>
              <a:t>?</a:t>
            </a:r>
            <a:r>
              <a:rPr lang="en-US" sz="2100" smtClean="0">
                <a:solidFill>
                  <a:srgbClr val="000000"/>
                </a:solidFill>
              </a:rPr>
              <a:t> CGD Working Paper 405.</a:t>
            </a:r>
            <a:endParaRPr lang="en-US" sz="2100" dirty="0" smtClean="0">
              <a:solidFill>
                <a:srgbClr val="000000"/>
              </a:solidFill>
            </a:endParaRPr>
          </a:p>
          <a:p>
            <a:pPr lvl="0"/>
            <a:r>
              <a:rPr lang="en-US" sz="2100" dirty="0">
                <a:solidFill>
                  <a:srgbClr val="000000"/>
                </a:solidFill>
              </a:rPr>
              <a:t>Lambert, Peter J. (2001). </a:t>
            </a:r>
            <a:r>
              <a:rPr lang="en-US" sz="2100" i="1" dirty="0">
                <a:solidFill>
                  <a:srgbClr val="000000"/>
                </a:solidFill>
              </a:rPr>
              <a:t>The Distribution and Redistribution of Income: A Mathematical Analysis</a:t>
            </a:r>
            <a:r>
              <a:rPr lang="en-US" sz="2100" dirty="0">
                <a:solidFill>
                  <a:srgbClr val="000000"/>
                </a:solidFill>
              </a:rPr>
              <a:t>. Manchester University Press. Third Edition. Chapter </a:t>
            </a:r>
            <a:r>
              <a:rPr lang="en-US" sz="2100">
                <a:solidFill>
                  <a:srgbClr val="000000"/>
                </a:solidFill>
              </a:rPr>
              <a:t>11</a:t>
            </a:r>
            <a:r>
              <a:rPr lang="en-US" sz="2100" smtClean="0">
                <a:solidFill>
                  <a:srgbClr val="000000"/>
                </a:solidFill>
              </a:rPr>
              <a:t>.</a:t>
            </a:r>
            <a:endParaRPr lang="en-US" sz="2100" dirty="0">
              <a:solidFill>
                <a:srgbClr val="000000"/>
              </a:solidFill>
            </a:endParaRPr>
          </a:p>
          <a:p>
            <a:r>
              <a:rPr lang="en-US" sz="2100" dirty="0" smtClean="0">
                <a:solidFill>
                  <a:srgbClr val="000000"/>
                </a:solidFill>
                <a:cs typeface="Calibri"/>
              </a:rPr>
              <a:t>Lustig</a:t>
            </a:r>
            <a:r>
              <a:rPr lang="en-US" sz="2100" dirty="0">
                <a:solidFill>
                  <a:srgbClr val="000000"/>
                </a:solidFill>
                <a:cs typeface="Calibri"/>
              </a:rPr>
              <a:t>, Nora, Ali </a:t>
            </a:r>
            <a:r>
              <a:rPr lang="en-US" sz="2100" dirty="0" err="1">
                <a:solidFill>
                  <a:srgbClr val="000000"/>
                </a:solidFill>
                <a:cs typeface="Calibri"/>
              </a:rPr>
              <a:t>Enami</a:t>
            </a:r>
            <a:r>
              <a:rPr lang="en-US" sz="2100" dirty="0">
                <a:solidFill>
                  <a:srgbClr val="000000"/>
                </a:solidFill>
                <a:cs typeface="Calibri"/>
              </a:rPr>
              <a:t> and Rodrigo </a:t>
            </a:r>
            <a:r>
              <a:rPr lang="en-US" sz="2100" err="1">
                <a:solidFill>
                  <a:srgbClr val="000000"/>
                </a:solidFill>
                <a:cs typeface="Calibri"/>
              </a:rPr>
              <a:t>Aranda</a:t>
            </a:r>
            <a:r>
              <a:rPr lang="en-US" sz="2100" smtClean="0">
                <a:solidFill>
                  <a:srgbClr val="000000"/>
                </a:solidFill>
                <a:cs typeface="Calibri"/>
              </a:rPr>
              <a:t>. 2015. </a:t>
            </a:r>
            <a:r>
              <a:rPr lang="en-US" sz="2100" dirty="0" smtClean="0">
                <a:solidFill>
                  <a:srgbClr val="000000"/>
                </a:solidFill>
                <a:cs typeface="Calibri"/>
              </a:rPr>
              <a:t>“The </a:t>
            </a:r>
            <a:r>
              <a:rPr lang="en-US" sz="2100" dirty="0">
                <a:solidFill>
                  <a:srgbClr val="000000"/>
                </a:solidFill>
                <a:cs typeface="Calibri"/>
              </a:rPr>
              <a:t>Analytics of Fiscal Redistribution</a:t>
            </a:r>
            <a:r>
              <a:rPr lang="en-US" sz="2100" smtClean="0">
                <a:solidFill>
                  <a:srgbClr val="000000"/>
                </a:solidFill>
                <a:cs typeface="Calibri"/>
              </a:rPr>
              <a:t>.</a:t>
            </a:r>
            <a:r>
              <a:rPr lang="en-US" sz="2100" i="1" smtClean="0">
                <a:solidFill>
                  <a:srgbClr val="000000"/>
                </a:solidFill>
                <a:cs typeface="Calibri"/>
              </a:rPr>
              <a:t>” </a:t>
            </a:r>
            <a:r>
              <a:rPr lang="en-US" sz="2100" smtClean="0">
                <a:solidFill>
                  <a:srgbClr val="000000"/>
                </a:solidFill>
                <a:cs typeface="Calibri"/>
              </a:rPr>
              <a:t>In N. Lustig (ed.), </a:t>
            </a:r>
            <a:r>
              <a:rPr lang="en-US" sz="2100" i="1" smtClean="0">
                <a:solidFill>
                  <a:srgbClr val="000000"/>
                </a:solidFill>
                <a:cs typeface="Calibri"/>
              </a:rPr>
              <a:t>Commitment to Equity Handbook: Estimating the Redistributive Impact of Fiscal Policy.  </a:t>
            </a:r>
            <a:r>
              <a:rPr lang="en-US" sz="2100" smtClean="0">
                <a:solidFill>
                  <a:srgbClr val="000000"/>
                </a:solidFill>
                <a:cs typeface="Calibri"/>
              </a:rPr>
              <a:t>(Forthcoming)</a:t>
            </a:r>
          </a:p>
          <a:p>
            <a:r>
              <a:rPr lang="en-US" sz="2100">
                <a:solidFill>
                  <a:srgbClr val="000000"/>
                </a:solidFill>
                <a:cs typeface="Calibri"/>
              </a:rPr>
              <a:t>Lustig, Nora, Carola Pessino, and John Scott. 2014. "The Impact of Taxes and Social Spending on Inequality </a:t>
            </a:r>
            <a:r>
              <a:rPr lang="en-US" sz="2100" smtClean="0">
                <a:solidFill>
                  <a:srgbClr val="000000"/>
                </a:solidFill>
                <a:cs typeface="Calibri"/>
              </a:rPr>
              <a:t>and Poverty </a:t>
            </a:r>
            <a:r>
              <a:rPr lang="en-US" sz="2100">
                <a:solidFill>
                  <a:srgbClr val="000000"/>
                </a:solidFill>
                <a:cs typeface="Calibri"/>
              </a:rPr>
              <a:t>in Argentina, Bolivia, Brazil, Mexico, Peru and </a:t>
            </a:r>
            <a:r>
              <a:rPr lang="en-US" sz="2100" smtClean="0">
                <a:solidFill>
                  <a:srgbClr val="000000"/>
                </a:solidFill>
                <a:cs typeface="Calibri"/>
              </a:rPr>
              <a:t>Uruguay." </a:t>
            </a:r>
            <a:r>
              <a:rPr lang="en-US" sz="2100" i="1" smtClean="0">
                <a:solidFill>
                  <a:srgbClr val="000000"/>
                </a:solidFill>
                <a:cs typeface="Calibri"/>
              </a:rPr>
              <a:t>Public Finance Review </a:t>
            </a:r>
            <a:r>
              <a:rPr lang="en-US" sz="2100" smtClean="0">
                <a:solidFill>
                  <a:srgbClr val="000000"/>
                </a:solidFill>
                <a:cs typeface="Calibri"/>
              </a:rPr>
              <a:t>42(3), 287-303.</a:t>
            </a:r>
            <a:endParaRPr lang="en-US" sz="2100" dirty="0" smtClean="0">
              <a:solidFill>
                <a:srgbClr val="000000"/>
              </a:solidFill>
              <a:cs typeface="Calibri"/>
            </a:endParaRPr>
          </a:p>
          <a:p>
            <a:r>
              <a:rPr lang="en-US" sz="2100" dirty="0" smtClean="0">
                <a:solidFill>
                  <a:srgbClr val="000000"/>
                </a:solidFill>
                <a:cs typeface="Calibri"/>
              </a:rPr>
              <a:t>Lustig, Nora and Sean Higgins</a:t>
            </a:r>
            <a:r>
              <a:rPr lang="en-US" sz="2100" smtClean="0">
                <a:solidFill>
                  <a:srgbClr val="000000"/>
                </a:solidFill>
                <a:cs typeface="Calibri"/>
              </a:rPr>
              <a:t>. 2013. </a:t>
            </a:r>
            <a:r>
              <a:rPr lang="es-MX" sz="2100" u="sng" smtClean="0">
                <a:solidFill>
                  <a:srgbClr val="000000"/>
                </a:solidFill>
                <a:hlinkClick r:id="rId3" invalidUrl="http://www.commitmentoequity.org/publications_files/Methodology/CEQWPNo1 Handbook Edition Sept 2013.pdf"/>
              </a:rPr>
              <a:t>Commitment </a:t>
            </a:r>
            <a:r>
              <a:rPr lang="es-MX" sz="2100" u="sng" dirty="0">
                <a:solidFill>
                  <a:srgbClr val="000000"/>
                </a:solidFill>
                <a:hlinkClick r:id="rId4" invalidUrl="http://www.commitmentoequity.org/publications_files/Methodology/CEQWPNo1 Handbook Edition Sept 2013.pdf"/>
              </a:rPr>
              <a:t>to Equity Assessment (CEQ): Estimating the Incidence of Social Spending, </a:t>
            </a:r>
            <a:r>
              <a:rPr lang="es-MX" sz="2100" u="sng">
                <a:solidFill>
                  <a:srgbClr val="000000"/>
                </a:solidFill>
                <a:hlinkClick r:id="rId5" invalidUrl="http://www.commitmentoequity.org/publications_files/Methodology/CEQWPNo1 Handbook Edition Sept 2013.pdf"/>
              </a:rPr>
              <a:t>Subsidies </a:t>
            </a:r>
            <a:r>
              <a:rPr lang="es-MX" sz="2100" u="sng" smtClean="0">
                <a:solidFill>
                  <a:srgbClr val="000000"/>
                </a:solidFill>
                <a:hlinkClick r:id="rId6" invalidUrl="http://www.commitmentoequity.org/publications_files/Methodology/CEQWPNo1 Handbook Edition Sept 2013.pdf"/>
              </a:rPr>
              <a:t>and Taxes</a:t>
            </a:r>
            <a:r>
              <a:rPr lang="es-MX" sz="2100" u="sng" dirty="0">
                <a:solidFill>
                  <a:srgbClr val="000000"/>
                </a:solidFill>
                <a:hlinkClick r:id="rId7" invalidUrl="http://www.commitmentoequity.org/publications_files/Methodology/CEQWPNo1 Handbook Edition Sept 2013.pdf"/>
              </a:rPr>
              <a:t>. Handbook</a:t>
            </a:r>
            <a:r>
              <a:rPr lang="es-MX" sz="2100" dirty="0" smtClean="0">
                <a:solidFill>
                  <a:srgbClr val="000000"/>
                </a:solidFill>
                <a:hlinkClick r:id="rId8" invalidUrl="http://www.commitmentoequity.org/publications_files/Methodology/CEQWPNo1 Handbook Edition Sept 2013.pdf"/>
              </a:rPr>
              <a:t>.</a:t>
            </a:r>
            <a:r>
              <a:rPr lang="es-MX" sz="2100" dirty="0" smtClean="0">
                <a:solidFill>
                  <a:srgbClr val="000000"/>
                </a:solidFill>
              </a:rPr>
              <a:t> </a:t>
            </a:r>
            <a:r>
              <a:rPr lang="es-MX" sz="2100" dirty="0">
                <a:solidFill>
                  <a:srgbClr val="000000"/>
                </a:solidFill>
              </a:rPr>
              <a:t>CEQ Working Paper No</a:t>
            </a:r>
            <a:r>
              <a:rPr lang="es-MX" sz="2100">
                <a:solidFill>
                  <a:srgbClr val="000000"/>
                </a:solidFill>
              </a:rPr>
              <a:t>. </a:t>
            </a:r>
            <a:r>
              <a:rPr lang="es-MX" sz="2100" smtClean="0">
                <a:solidFill>
                  <a:srgbClr val="000000"/>
                </a:solidFill>
              </a:rPr>
              <a:t>1</a:t>
            </a:r>
            <a:r>
              <a:rPr lang="en-US" sz="2100">
                <a:solidFill>
                  <a:srgbClr val="000000"/>
                </a:solidFill>
              </a:rPr>
              <a:t>.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100" smtClean="0">
                <a:solidFill>
                  <a:srgbClr val="000000"/>
                </a:solidFill>
              </a:rPr>
              <a:t>Lustig, Nora. 2015a. "Fiscal </a:t>
            </a:r>
            <a:r>
              <a:rPr lang="en-US" sz="2100">
                <a:solidFill>
                  <a:srgbClr val="000000"/>
                </a:solidFill>
              </a:rPr>
              <a:t>Policy, Inequality and the Poor in the Developing World</a:t>
            </a:r>
            <a:r>
              <a:rPr lang="en-US" sz="2100" smtClean="0">
                <a:solidFill>
                  <a:srgbClr val="000000"/>
                </a:solidFill>
              </a:rPr>
              <a:t>." CEQ Working </a:t>
            </a:r>
            <a:r>
              <a:rPr lang="en-US" sz="2100">
                <a:solidFill>
                  <a:srgbClr val="000000"/>
                </a:solidFill>
              </a:rPr>
              <a:t>Paper No. </a:t>
            </a:r>
            <a:r>
              <a:rPr lang="en-US" sz="2100" smtClean="0">
                <a:solidFill>
                  <a:srgbClr val="000000"/>
                </a:solidFill>
              </a:rPr>
              <a:t>23. (Forthcoming)</a:t>
            </a:r>
          </a:p>
          <a:p>
            <a:pPr>
              <a:buFont typeface="Wingdings" charset="2"/>
              <a:buChar char="§"/>
            </a:pPr>
            <a:r>
              <a:rPr lang="en-US" sz="2100" smtClean="0"/>
              <a:t>Lustig</a:t>
            </a:r>
            <a:r>
              <a:rPr lang="en-US" sz="2100"/>
              <a:t>, Nora. 2015b. “Fiscal Policy and Income Redistribution in Brazil, Chile, Colombia, Indonesia, Mexico, Peru and South Africa.”</a:t>
            </a:r>
            <a:r>
              <a:rPr lang="en-US" sz="2100" i="1"/>
              <a:t> </a:t>
            </a:r>
            <a:r>
              <a:rPr lang="en-US" sz="2100" smtClean="0"/>
              <a:t>In OECD, ed., </a:t>
            </a:r>
            <a:r>
              <a:rPr lang="en-US" sz="2100" i="1"/>
              <a:t>In It Together. Why Less Inequality Benefits All</a:t>
            </a:r>
            <a:r>
              <a:rPr lang="en-US" sz="2100"/>
              <a:t>.</a:t>
            </a:r>
            <a:r>
              <a:rPr lang="en-US" sz="2100" i="1"/>
              <a:t> </a:t>
            </a:r>
            <a:endParaRPr lang="en-US" sz="2100"/>
          </a:p>
          <a:p>
            <a:pPr>
              <a:buFont typeface="Wingdings" charset="2"/>
              <a:buChar char="§"/>
            </a:pPr>
            <a:r>
              <a:rPr lang="en-US" sz="2100" smtClean="0">
                <a:solidFill>
                  <a:srgbClr val="000000"/>
                </a:solidFill>
              </a:rPr>
              <a:t>World </a:t>
            </a:r>
            <a:r>
              <a:rPr lang="en-US" sz="2100" dirty="0" smtClean="0">
                <a:solidFill>
                  <a:srgbClr val="000000"/>
                </a:solidFill>
              </a:rPr>
              <a:t>Bank</a:t>
            </a:r>
            <a:r>
              <a:rPr lang="en-US" sz="2100" smtClean="0">
                <a:solidFill>
                  <a:srgbClr val="000000"/>
                </a:solidFill>
              </a:rPr>
              <a:t>. 2015. </a:t>
            </a:r>
            <a:r>
              <a:rPr lang="en-US" sz="2100" i="1" dirty="0" smtClean="0">
                <a:solidFill>
                  <a:srgbClr val="000000"/>
                </a:solidFill>
              </a:rPr>
              <a:t>Ethiopia. </a:t>
            </a:r>
            <a:r>
              <a:rPr lang="en-US" sz="2100" i="1" smtClean="0">
                <a:solidFill>
                  <a:srgbClr val="000000"/>
                </a:solidFill>
              </a:rPr>
              <a:t>Poverty Assessment</a:t>
            </a:r>
            <a:r>
              <a:rPr lang="en-US" sz="2100">
                <a:solidFill>
                  <a:srgbClr val="000000"/>
                </a:solidFill>
              </a:rPr>
              <a:t>.</a:t>
            </a:r>
            <a:r>
              <a:rPr lang="en-US" sz="2100" smtClean="0">
                <a:solidFill>
                  <a:srgbClr val="000000"/>
                </a:solidFill>
              </a:rPr>
              <a:t> (Uses CEQ for </a:t>
            </a:r>
            <a:r>
              <a:rPr lang="en-US" sz="2100" dirty="0" smtClean="0">
                <a:solidFill>
                  <a:srgbClr val="000000"/>
                </a:solidFill>
              </a:rPr>
              <a:t>Ethiopia)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D499-FC2D-EC42-9311-10E1B0656D4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Guión de la sesión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Descripción</a:t>
            </a:r>
            <a:r>
              <a:rPr lang="en-US" dirty="0" smtClean="0"/>
              <a:t> del Proyecto</a:t>
            </a:r>
          </a:p>
          <a:p>
            <a:pPr marL="914400" lvl="1" indent="-514350"/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CEQ?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teóricos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Resumen</a:t>
            </a:r>
            <a:r>
              <a:rPr lang="en-US" dirty="0"/>
              <a:t> de los </a:t>
            </a:r>
            <a:r>
              <a:rPr lang="en-US" dirty="0" err="1"/>
              <a:t>resultados</a:t>
            </a:r>
            <a:endParaRPr lang="en-US" dirty="0"/>
          </a:p>
          <a:p>
            <a:pPr marL="914400" lvl="1" indent="-514350"/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valuaciones</a:t>
            </a:r>
            <a:r>
              <a:rPr lang="en-US" dirty="0" smtClean="0"/>
              <a:t> CEQ para</a:t>
            </a:r>
            <a:r>
              <a:rPr lang="en-US" dirty="0"/>
              <a:t>:</a:t>
            </a:r>
          </a:p>
          <a:p>
            <a:pPr marL="1314450" lvl="2" indent="-514350"/>
            <a:r>
              <a:rPr lang="en-US" dirty="0" err="1"/>
              <a:t>Análisis</a:t>
            </a:r>
            <a:r>
              <a:rPr lang="en-US" dirty="0"/>
              <a:t> de un </a:t>
            </a:r>
            <a:r>
              <a:rPr lang="en-US" dirty="0" err="1"/>
              <a:t>país</a:t>
            </a:r>
            <a:r>
              <a:rPr lang="en-US" dirty="0"/>
              <a:t> en </a:t>
            </a:r>
            <a:r>
              <a:rPr lang="en-US" dirty="0" smtClean="0"/>
              <a:t>particular</a:t>
            </a:r>
            <a:endParaRPr lang="en-US" dirty="0"/>
          </a:p>
          <a:p>
            <a:pPr marL="1771650" lvl="3" indent="-514350"/>
            <a:r>
              <a:rPr lang="en-US" dirty="0" err="1"/>
              <a:t>Ejemplo</a:t>
            </a:r>
            <a:r>
              <a:rPr lang="en-US" dirty="0"/>
              <a:t>: Paraguay</a:t>
            </a:r>
          </a:p>
          <a:p>
            <a:pPr marL="1314450" lvl="2" indent="-514350"/>
            <a:r>
              <a:rPr lang="en-US" dirty="0" err="1"/>
              <a:t>Análisis</a:t>
            </a:r>
            <a:r>
              <a:rPr lang="en-US" dirty="0"/>
              <a:t> entre </a:t>
            </a:r>
            <a:r>
              <a:rPr lang="en-US" dirty="0" err="1" smtClean="0"/>
              <a:t>países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¿</a:t>
            </a:r>
            <a:r>
              <a:rPr lang="en-US" dirty="0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qué</a:t>
            </a:r>
            <a:r>
              <a:rPr lang="en-US" b="1" dirty="0" smtClean="0"/>
              <a:t> </a:t>
            </a:r>
            <a:r>
              <a:rPr lang="en-US" b="1" dirty="0" err="1" smtClean="0"/>
              <a:t>sirve</a:t>
            </a:r>
            <a:r>
              <a:rPr lang="en-US" b="1" dirty="0" smtClean="0"/>
              <a:t> CEQ?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1143000"/>
            <a:ext cx="8229600" cy="5047488"/>
          </a:xfrm>
        </p:spPr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indicadores</a:t>
            </a:r>
            <a:r>
              <a:rPr lang="en-US" dirty="0" smtClean="0"/>
              <a:t> clave del </a:t>
            </a:r>
            <a:r>
              <a:rPr lang="en-US" dirty="0" err="1" smtClean="0"/>
              <a:t>compromiso</a:t>
            </a:r>
            <a:r>
              <a:rPr lang="en-US" dirty="0" smtClean="0"/>
              <a:t> de un </a:t>
            </a:r>
            <a:r>
              <a:rPr lang="en-US" dirty="0" err="1" smtClean="0"/>
              <a:t>gobierno</a:t>
            </a:r>
            <a:r>
              <a:rPr lang="en-US" dirty="0" smtClean="0"/>
              <a:t> con la </a:t>
            </a:r>
            <a:r>
              <a:rPr lang="en-US" dirty="0" err="1" smtClean="0"/>
              <a:t>reducci</a:t>
            </a:r>
            <a:r>
              <a:rPr lang="es-ES" dirty="0" err="1" smtClean="0"/>
              <a:t>ón</a:t>
            </a:r>
            <a:r>
              <a:rPr lang="es-ES" dirty="0" smtClean="0"/>
              <a:t> de la desigualdad, la pobreza y la</a:t>
            </a:r>
            <a:r>
              <a:rPr lang="en-US" dirty="0" smtClean="0"/>
              <a:t> </a:t>
            </a:r>
            <a:r>
              <a:rPr lang="en-US" dirty="0" err="1" smtClean="0"/>
              <a:t>exclusión</a:t>
            </a:r>
            <a:r>
              <a:rPr lang="en-US" dirty="0" smtClean="0"/>
              <a:t> social son:</a:t>
            </a:r>
          </a:p>
          <a:p>
            <a:pPr marL="914400" lvl="1" indent="-514350"/>
            <a:r>
              <a:rPr lang="en-US" dirty="0" smtClean="0"/>
              <a:t>La </a:t>
            </a:r>
            <a:r>
              <a:rPr lang="en-US" dirty="0" err="1" smtClean="0"/>
              <a:t>proporción</a:t>
            </a:r>
            <a:r>
              <a:rPr lang="en-US" dirty="0" smtClean="0"/>
              <a:t> de </a:t>
            </a:r>
            <a:r>
              <a:rPr lang="en-US" dirty="0" err="1" smtClean="0"/>
              <a:t>ingresos</a:t>
            </a:r>
            <a:r>
              <a:rPr lang="en-US" dirty="0" smtClean="0"/>
              <a:t> del </a:t>
            </a:r>
            <a:r>
              <a:rPr lang="en-US" dirty="0" err="1" smtClean="0"/>
              <a:t>gobierno</a:t>
            </a:r>
            <a:r>
              <a:rPr lang="en-US" dirty="0" smtClean="0"/>
              <a:t>  </a:t>
            </a:r>
            <a:r>
              <a:rPr lang="en-US" dirty="0" err="1" smtClean="0"/>
              <a:t>dedicados</a:t>
            </a:r>
            <a:r>
              <a:rPr lang="en-US" dirty="0" smtClean="0"/>
              <a:t> al </a:t>
            </a:r>
            <a:r>
              <a:rPr lang="en-US" dirty="0" err="1" smtClean="0"/>
              <a:t>gasto</a:t>
            </a:r>
            <a:r>
              <a:rPr lang="en-US" dirty="0" smtClean="0"/>
              <a:t> social</a:t>
            </a:r>
          </a:p>
          <a:p>
            <a:pPr marL="914400" lvl="1" indent="-514350"/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reduce </a:t>
            </a:r>
            <a:r>
              <a:rPr lang="en-US" dirty="0" err="1" smtClean="0"/>
              <a:t>dicho</a:t>
            </a:r>
            <a:r>
              <a:rPr lang="en-US" dirty="0" smtClean="0"/>
              <a:t> </a:t>
            </a:r>
            <a:r>
              <a:rPr lang="en-US" dirty="0" err="1" smtClean="0"/>
              <a:t>gasto</a:t>
            </a:r>
            <a:r>
              <a:rPr lang="en-US" dirty="0" smtClean="0"/>
              <a:t> la </a:t>
            </a:r>
            <a:r>
              <a:rPr lang="en-US" dirty="0" err="1" smtClean="0"/>
              <a:t>desigualdad</a:t>
            </a:r>
            <a:r>
              <a:rPr lang="en-US" dirty="0" smtClean="0"/>
              <a:t> y la </a:t>
            </a:r>
            <a:r>
              <a:rPr lang="en-US" dirty="0" err="1" smtClean="0"/>
              <a:t>pobreza</a:t>
            </a:r>
            <a:r>
              <a:rPr lang="es-ES" dirty="0" smtClean="0"/>
              <a:t> 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Quiénes</a:t>
            </a:r>
            <a:r>
              <a:rPr lang="en-US" dirty="0" smtClean="0"/>
              <a:t> pagan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gasto</a:t>
            </a:r>
            <a:r>
              <a:rPr lang="en-US" dirty="0" smtClean="0"/>
              <a:t> p</a:t>
            </a:r>
            <a:r>
              <a:rPr lang="es-ES" dirty="0" err="1" smtClean="0"/>
              <a:t>úblico</a:t>
            </a:r>
            <a:r>
              <a:rPr lang="es-ES" dirty="0" smtClean="0"/>
              <a:t> social y quienes se benefician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21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CEQ nos informa sobre...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47488"/>
          </a:xfrm>
        </p:spPr>
        <p:txBody>
          <a:bodyPr>
            <a:normAutofit/>
          </a:bodyPr>
          <a:lstStyle/>
          <a:p>
            <a:r>
              <a:rPr lang="en-US" dirty="0" smtClean="0"/>
              <a:t>¿Cu</a:t>
            </a:r>
            <a:r>
              <a:rPr lang="es-ES" dirty="0" err="1" smtClean="0"/>
              <a:t>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impacto</a:t>
            </a:r>
            <a:r>
              <a:rPr lang="en-US" dirty="0" smtClean="0"/>
              <a:t> de los </a:t>
            </a:r>
            <a:r>
              <a:rPr lang="en-US" dirty="0" err="1" smtClean="0"/>
              <a:t>impuestos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transferencias</a:t>
            </a:r>
            <a:r>
              <a:rPr lang="en-US" dirty="0" smtClean="0"/>
              <a:t> del </a:t>
            </a:r>
            <a:r>
              <a:rPr lang="en-US" dirty="0" err="1" smtClean="0"/>
              <a:t>gobierno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desigualdad</a:t>
            </a:r>
            <a:r>
              <a:rPr lang="en-US" dirty="0" smtClean="0"/>
              <a:t> y la </a:t>
            </a:r>
            <a:r>
              <a:rPr lang="en-US" dirty="0" err="1" smtClean="0"/>
              <a:t>pobreza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Quiénes</a:t>
            </a:r>
            <a:r>
              <a:rPr lang="en-US" dirty="0" smtClean="0"/>
              <a:t> pagan </a:t>
            </a:r>
            <a:r>
              <a:rPr lang="en-US" dirty="0" err="1" smtClean="0"/>
              <a:t>más</a:t>
            </a:r>
            <a:r>
              <a:rPr lang="en-US" dirty="0" smtClean="0"/>
              <a:t> al </a:t>
            </a:r>
            <a:r>
              <a:rPr lang="en-US" dirty="0" err="1" smtClean="0"/>
              <a:t>sistema</a:t>
            </a:r>
            <a:r>
              <a:rPr lang="en-US" dirty="0" smtClean="0"/>
              <a:t> fiscal de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reciben</a:t>
            </a:r>
            <a:r>
              <a:rPr lang="en-US" dirty="0" smtClean="0"/>
              <a:t> en </a:t>
            </a:r>
            <a:r>
              <a:rPr lang="en-US" dirty="0" err="1" smtClean="0"/>
              <a:t>beneficios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pobres</a:t>
            </a:r>
            <a:r>
              <a:rPr lang="en-US" dirty="0" smtClean="0"/>
              <a:t> ¿son </a:t>
            </a:r>
            <a:r>
              <a:rPr lang="en-US" dirty="0" err="1" smtClean="0"/>
              <a:t>empobrecidos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transferencias</a:t>
            </a:r>
            <a:r>
              <a:rPr lang="en-US" dirty="0" smtClean="0"/>
              <a:t> y </a:t>
            </a:r>
            <a:r>
              <a:rPr lang="en-US" dirty="0" err="1" smtClean="0"/>
              <a:t>beneficios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tan </a:t>
            </a:r>
            <a:r>
              <a:rPr lang="en-US" dirty="0" err="1" smtClean="0"/>
              <a:t>equitativo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gasto</a:t>
            </a:r>
            <a:r>
              <a:rPr lang="en-US" dirty="0" smtClean="0"/>
              <a:t> en y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servicios</a:t>
            </a:r>
            <a:r>
              <a:rPr lang="en-US" dirty="0" smtClean="0"/>
              <a:t> de </a:t>
            </a:r>
            <a:r>
              <a:rPr lang="en-US" dirty="0" err="1" smtClean="0"/>
              <a:t>educación</a:t>
            </a:r>
            <a:r>
              <a:rPr lang="en-US" dirty="0" smtClean="0"/>
              <a:t> y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31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4232</Words>
  <Application>Microsoft Macintosh PowerPoint</Application>
  <PresentationFormat>On-screen Show (4:3)</PresentationFormat>
  <Paragraphs>736</Paragraphs>
  <Slides>69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Calibri</vt:lpstr>
      <vt:lpstr>Century Gothic</vt:lpstr>
      <vt:lpstr>Courier New</vt:lpstr>
      <vt:lpstr>Times New Roman</vt:lpstr>
      <vt:lpstr>Wingdings</vt:lpstr>
      <vt:lpstr>Arial</vt:lpstr>
      <vt:lpstr>1_Office Theme</vt:lpstr>
      <vt:lpstr>Sesión 1  Introducción al CEQ  Sean Higgins Tulane University  </vt:lpstr>
      <vt:lpstr>Estructura del taller</vt:lpstr>
      <vt:lpstr>Estructura del taller</vt:lpstr>
      <vt:lpstr>Estructura del taller</vt:lpstr>
      <vt:lpstr>Estructura del taller</vt:lpstr>
      <vt:lpstr>Estructura del taller</vt:lpstr>
      <vt:lpstr>Guión de la sesión</vt:lpstr>
      <vt:lpstr>¿Para qué sirve CEQ?</vt:lpstr>
      <vt:lpstr>CEQ nos informa sobre...</vt:lpstr>
      <vt:lpstr>CEQ nos informa sobre...</vt:lpstr>
      <vt:lpstr>CEQ nos informa sobre...</vt:lpstr>
      <vt:lpstr>¿Qué es CEQ? Descripción</vt:lpstr>
      <vt:lpstr>¿Qué es CEQ? Descripción</vt:lpstr>
      <vt:lpstr>¿Qué es CEQ? Fondos</vt:lpstr>
      <vt:lpstr>¿Qué es CEQ? Colaboraciones</vt:lpstr>
      <vt:lpstr>¿Qué es CEQ? Cubertura de Países</vt:lpstr>
      <vt:lpstr>www.commitmenttoequity.org</vt:lpstr>
      <vt:lpstr>¿Qué es CEQ? Herramientas</vt:lpstr>
      <vt:lpstr>¿Qué es CEQ? Herramientas</vt:lpstr>
      <vt:lpstr>¿Qué es CEQ? Publicaciones</vt:lpstr>
      <vt:lpstr>¿Qué es CEQ?  Contribuciones Metodológicas</vt:lpstr>
      <vt:lpstr>¿Qué es CEQ?  Asesoramiento y Soporte Técnico</vt:lpstr>
      <vt:lpstr>Guión de la sesión</vt:lpstr>
      <vt:lpstr>Análises de incidencia</vt:lpstr>
      <vt:lpstr>Métodos de CEQ</vt:lpstr>
      <vt:lpstr>Intervenciones Fiscales</vt:lpstr>
      <vt:lpstr>Conceptos de Ingreso</vt:lpstr>
      <vt:lpstr>Métodos para asignar  impuestos y transferencias</vt:lpstr>
      <vt:lpstr>Definiciones de progresividad</vt:lpstr>
      <vt:lpstr>Coeficientes de Gini y Concentración</vt:lpstr>
      <vt:lpstr>3 Mensajes Claves</vt:lpstr>
      <vt:lpstr>3 Mensajes Claves</vt:lpstr>
      <vt:lpstr>El Dilema de Lambert</vt:lpstr>
      <vt:lpstr>El Dilema de Lambert</vt:lpstr>
      <vt:lpstr>El Dilema de Lambert</vt:lpstr>
      <vt:lpstr>Progresivo pero  aumenta la Pobreza</vt:lpstr>
      <vt:lpstr>Progresivo y Disminuye la Pobreza, pero Empobrecedor</vt:lpstr>
      <vt:lpstr>PowerPoint Presentation</vt:lpstr>
      <vt:lpstr>PowerPoint Presentation</vt:lpstr>
      <vt:lpstr>PowerPoint Presentation</vt:lpstr>
      <vt:lpstr>Guión de la sesión</vt:lpstr>
      <vt:lpstr>¿Quiénes son los empobrecidos?</vt:lpstr>
      <vt:lpstr>Limitaciones</vt:lpstr>
      <vt:lpstr>Chequeos de Robustez</vt:lpstr>
      <vt:lpstr>Chequeos de Robustez: Ejemplo</vt:lpstr>
      <vt:lpstr>Guión de la sesión</vt:lpstr>
      <vt:lpstr>Gasto Social, Impuestos y la Redistribución de Ingresos en Paraguay</vt:lpstr>
      <vt:lpstr>Limitaciones Adicionales</vt:lpstr>
      <vt:lpstr>Limitaciones Adicionales</vt:lpstr>
      <vt:lpstr>Incidencia de Transferencias, Subsidios e Impuestos</vt:lpstr>
      <vt:lpstr>Progresividad de Impuestos y Gastos</vt:lpstr>
      <vt:lpstr>Progresividad de Impuestos y Gastos</vt:lpstr>
      <vt:lpstr>Pobreza por Concepto de Ingreso</vt:lpstr>
      <vt:lpstr>Mejoras posibles</vt:lpstr>
      <vt:lpstr>PowerPoint Presentation</vt:lpstr>
      <vt:lpstr>PowerPoint Presentation</vt:lpstr>
      <vt:lpstr>PowerPoint Presentation</vt:lpstr>
      <vt:lpstr>CEQ Paraguay: Conclusiones </vt:lpstr>
      <vt:lpstr>Guión de la sesión</vt:lpstr>
      <vt:lpstr>Gasto Social en  Países de Ingresos Medios</vt:lpstr>
      <vt:lpstr>Desigualdad en América Latina</vt:lpstr>
      <vt:lpstr>Redistribución en el Mundo</vt:lpstr>
      <vt:lpstr>PowerPoint Presentation</vt:lpstr>
      <vt:lpstr>Progresividad de Gasto en Educación y Salud</vt:lpstr>
      <vt:lpstr>Progresividad de Gasto en Educación y Salud</vt:lpstr>
      <vt:lpstr>¿Los países más desiguales redistribuyen más?</vt:lpstr>
      <vt:lpstr>Citas por país (con año de encuesta; C=consumo &amp; I=ingreso)</vt:lpstr>
      <vt:lpstr>Citas por país (con año de encuesta; C=consumo &amp; I=ingreso)</vt:lpstr>
      <vt:lpstr>Referencias Adicionales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Higgins</dc:creator>
  <cp:lastModifiedBy>Lustig, Nora</cp:lastModifiedBy>
  <cp:revision>105</cp:revision>
  <dcterms:created xsi:type="dcterms:W3CDTF">2015-09-19T21:03:51Z</dcterms:created>
  <dcterms:modified xsi:type="dcterms:W3CDTF">2015-09-22T09:49:40Z</dcterms:modified>
</cp:coreProperties>
</file>